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6" r:id="rId1"/>
  </p:sldMasterIdLst>
  <p:notesMasterIdLst>
    <p:notesMasterId r:id="rId28"/>
  </p:notesMasterIdLst>
  <p:sldIdLst>
    <p:sldId id="259" r:id="rId2"/>
    <p:sldId id="321" r:id="rId3"/>
    <p:sldId id="268" r:id="rId4"/>
    <p:sldId id="312" r:id="rId5"/>
    <p:sldId id="313" r:id="rId6"/>
    <p:sldId id="308" r:id="rId7"/>
    <p:sldId id="343" r:id="rId8"/>
    <p:sldId id="345" r:id="rId9"/>
    <p:sldId id="325" r:id="rId10"/>
    <p:sldId id="337" r:id="rId11"/>
    <p:sldId id="338" r:id="rId12"/>
    <p:sldId id="347" r:id="rId13"/>
    <p:sldId id="348" r:id="rId14"/>
    <p:sldId id="346" r:id="rId15"/>
    <p:sldId id="334" r:id="rId16"/>
    <p:sldId id="349" r:id="rId17"/>
    <p:sldId id="332" r:id="rId18"/>
    <p:sldId id="2009" r:id="rId19"/>
    <p:sldId id="257" r:id="rId20"/>
    <p:sldId id="1997" r:id="rId21"/>
    <p:sldId id="2001" r:id="rId22"/>
    <p:sldId id="2003" r:id="rId23"/>
    <p:sldId id="2010" r:id="rId24"/>
    <p:sldId id="2000" r:id="rId25"/>
    <p:sldId id="2004" r:id="rId26"/>
    <p:sldId id="339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7915"/>
    <a:srgbClr val="A4B4B7"/>
    <a:srgbClr val="B05856"/>
    <a:srgbClr val="767B61"/>
    <a:srgbClr val="254E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298"/>
    <p:restoredTop sz="72403"/>
  </p:normalViewPr>
  <p:slideViewPr>
    <p:cSldViewPr snapToGrid="0" snapToObjects="1">
      <p:cViewPr varScale="1">
        <p:scale>
          <a:sx n="91" d="100"/>
          <a:sy n="91" d="100"/>
        </p:scale>
        <p:origin x="1072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409C04-E5D3-3B44-AF10-6485E681FF80}" type="datetimeFigureOut">
              <a:rPr lang="en-US" smtClean="0"/>
              <a:t>12/10/21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294934-D253-D64E-ACF3-86C568EBE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82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4DC1F7-CD55-451C-B8BD-31AEE9571EE4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75607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z="1200" b="0" i="0" kern="1200" dirty="0">
                <a:solidFill>
                  <a:schemeClr val="tx1"/>
                </a:solidFill>
                <a:effectLst/>
                <a:latin typeface="Myriad Pro Regular"/>
                <a:ea typeface="+mn-ea"/>
                <a:cs typeface="+mn-cs"/>
              </a:rPr>
              <a:t>“Labrador Mind” and “Monkey Mind”</a:t>
            </a:r>
          </a:p>
          <a:p>
            <a:pPr lvl="0"/>
            <a:r>
              <a:rPr lang="en-US" sz="1200" b="0" i="0" kern="1200" dirty="0">
                <a:solidFill>
                  <a:schemeClr val="tx1"/>
                </a:solidFill>
                <a:effectLst/>
                <a:latin typeface="Myriad Pro Regular"/>
                <a:ea typeface="+mn-ea"/>
                <a:cs typeface="+mn-cs"/>
              </a:rPr>
              <a:t>It takes a Village –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Myriad Pro Regular"/>
                <a:ea typeface="+mn-ea"/>
                <a:cs typeface="+mn-cs"/>
              </a:rPr>
              <a:t>Ask for help</a:t>
            </a:r>
            <a:endParaRPr lang="en-US" sz="1200" b="0" i="0" kern="1200" dirty="0">
              <a:solidFill>
                <a:schemeClr val="tx1"/>
              </a:solidFill>
              <a:effectLst/>
              <a:latin typeface="Myriad Pro Regular"/>
              <a:ea typeface="+mn-ea"/>
              <a:cs typeface="+mn-cs"/>
            </a:endParaRPr>
          </a:p>
          <a:p>
            <a:pPr lvl="0"/>
            <a:r>
              <a:rPr lang="en-US" sz="1200" b="0" i="0" kern="1200" dirty="0">
                <a:solidFill>
                  <a:schemeClr val="tx1"/>
                </a:solidFill>
                <a:effectLst/>
                <a:latin typeface="Myriad Pro Regular"/>
                <a:ea typeface="+mn-ea"/>
                <a:cs typeface="+mn-cs"/>
              </a:rPr>
              <a:t>If you aren’t Ready – Change it…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Myriad Pro Regular"/>
                <a:ea typeface="+mn-ea"/>
                <a:cs typeface="+mn-cs"/>
              </a:rPr>
              <a:t>right NOW!</a:t>
            </a:r>
            <a:endParaRPr lang="en-US" sz="1200" b="0" i="0" kern="1200" dirty="0">
              <a:solidFill>
                <a:schemeClr val="tx1"/>
              </a:solidFill>
              <a:effectLst/>
              <a:latin typeface="Myriad Pro Regular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623E2-143C-47CF-ACFE-2D7CFB3760A0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3856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Honor and Responsibility – </a:t>
            </a:r>
          </a:p>
          <a:p>
            <a:pPr lvl="0"/>
            <a:r>
              <a:rPr lang="en-US" sz="1200" b="0" i="0" kern="1200" dirty="0">
                <a:solidFill>
                  <a:schemeClr val="tx1"/>
                </a:solidFill>
                <a:effectLst/>
                <a:latin typeface="Myriad Pro Regular"/>
                <a:ea typeface="+mn-ea"/>
                <a:cs typeface="+mn-cs"/>
              </a:rPr>
              <a:t>How prepared are you – Are you “Race Ready”? </a:t>
            </a:r>
          </a:p>
          <a:p>
            <a:pPr lvl="0"/>
            <a:r>
              <a:rPr lang="en-US" sz="1200" b="0" i="0" kern="1200" dirty="0">
                <a:solidFill>
                  <a:schemeClr val="tx1"/>
                </a:solidFill>
                <a:effectLst/>
                <a:latin typeface="Myriad Pro Regular"/>
                <a:ea typeface="+mn-ea"/>
                <a:cs typeface="+mn-cs"/>
              </a:rPr>
              <a:t>Are you bringing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Myriad Pro Regular"/>
                <a:ea typeface="+mn-ea"/>
                <a:cs typeface="+mn-cs"/>
              </a:rPr>
              <a:t>your children, your boyfriend, your parents, your car problems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Myriad Pro Regular"/>
                <a:ea typeface="+mn-ea"/>
                <a:cs typeface="+mn-cs"/>
              </a:rPr>
              <a:t> to work with you?</a:t>
            </a:r>
          </a:p>
          <a:p>
            <a:pPr lvl="0"/>
            <a:r>
              <a:rPr lang="en-US" sz="1200" b="0" i="0" kern="1200" dirty="0">
                <a:solidFill>
                  <a:schemeClr val="tx1"/>
                </a:solidFill>
                <a:effectLst/>
                <a:latin typeface="Myriad Pro Regular"/>
                <a:ea typeface="+mn-ea"/>
                <a:cs typeface="+mn-cs"/>
              </a:rPr>
              <a:t>Are you in a healthy state?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Myriad Pro Regular"/>
                <a:ea typeface="+mn-ea"/>
                <a:cs typeface="+mn-cs"/>
              </a:rPr>
              <a:t>Mind, body, spirit</a:t>
            </a:r>
            <a:endParaRPr lang="en-US" sz="1200" b="0" i="0" kern="1200" dirty="0">
              <a:solidFill>
                <a:schemeClr val="tx1"/>
              </a:solidFill>
              <a:effectLst/>
              <a:latin typeface="Myriad Pro Regular"/>
              <a:ea typeface="+mn-ea"/>
              <a:cs typeface="+mn-cs"/>
            </a:endParaRPr>
          </a:p>
          <a:p>
            <a:pPr lvl="0"/>
            <a:r>
              <a:rPr lang="en-US" sz="1200" b="0" i="0" kern="1200" dirty="0">
                <a:solidFill>
                  <a:schemeClr val="tx1"/>
                </a:solidFill>
                <a:effectLst/>
                <a:latin typeface="Myriad Pro Regular"/>
                <a:ea typeface="+mn-ea"/>
                <a:cs typeface="+mn-cs"/>
              </a:rPr>
              <a:t>If you aren’t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Myriad Pro Regular"/>
                <a:ea typeface="+mn-ea"/>
                <a:cs typeface="+mn-cs"/>
              </a:rPr>
              <a:t>— what can you do?</a:t>
            </a:r>
            <a:endParaRPr lang="en-US" sz="1200" b="0" i="0" kern="1200" dirty="0">
              <a:solidFill>
                <a:schemeClr val="tx1"/>
              </a:solidFill>
              <a:effectLst/>
              <a:latin typeface="Myriad Pro Regular"/>
              <a:ea typeface="+mn-ea"/>
              <a:cs typeface="+mn-cs"/>
            </a:endParaRPr>
          </a:p>
          <a:p>
            <a:pPr lvl="0"/>
            <a:r>
              <a:rPr lang="en-US" sz="1200" b="0" i="0" kern="1200" dirty="0">
                <a:solidFill>
                  <a:schemeClr val="tx1"/>
                </a:solidFill>
                <a:effectLst/>
                <a:latin typeface="Myriad Pro Regular"/>
                <a:ea typeface="+mn-ea"/>
                <a:cs typeface="+mn-cs"/>
              </a:rPr>
              <a:t>“Labrador Mind” and “Monkey Mind”</a:t>
            </a:r>
          </a:p>
          <a:p>
            <a:pPr lvl="0"/>
            <a:r>
              <a:rPr lang="en-US" sz="1200" b="0" i="0" kern="1200" dirty="0">
                <a:solidFill>
                  <a:schemeClr val="tx1"/>
                </a:solidFill>
                <a:effectLst/>
                <a:latin typeface="Myriad Pro Regular"/>
                <a:ea typeface="+mn-ea"/>
                <a:cs typeface="+mn-cs"/>
              </a:rPr>
              <a:t>It takes a Village –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Myriad Pro Regular"/>
                <a:ea typeface="+mn-ea"/>
                <a:cs typeface="+mn-cs"/>
              </a:rPr>
              <a:t>Ask for help</a:t>
            </a:r>
            <a:endParaRPr lang="en-US" sz="1200" b="0" i="0" kern="1200" dirty="0">
              <a:solidFill>
                <a:schemeClr val="tx1"/>
              </a:solidFill>
              <a:effectLst/>
              <a:latin typeface="Myriad Pro Regular"/>
              <a:ea typeface="+mn-ea"/>
              <a:cs typeface="+mn-cs"/>
            </a:endParaRPr>
          </a:p>
          <a:p>
            <a:pPr lvl="0"/>
            <a:r>
              <a:rPr lang="en-US" sz="1200" b="0" i="0" kern="1200" dirty="0">
                <a:solidFill>
                  <a:schemeClr val="tx1"/>
                </a:solidFill>
                <a:effectLst/>
                <a:latin typeface="Myriad Pro Regular"/>
                <a:ea typeface="+mn-ea"/>
                <a:cs typeface="+mn-cs"/>
              </a:rPr>
              <a:t>If you aren’t Ready – Change it…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Myriad Pro Regular"/>
                <a:ea typeface="+mn-ea"/>
                <a:cs typeface="+mn-cs"/>
              </a:rPr>
              <a:t>right NOW!</a:t>
            </a:r>
            <a:endParaRPr lang="en-US" sz="1200" b="0" i="0" kern="1200" dirty="0">
              <a:solidFill>
                <a:schemeClr val="tx1"/>
              </a:solidFill>
              <a:effectLst/>
              <a:latin typeface="Myriad Pro Regular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623E2-143C-47CF-ACFE-2D7CFB3760A0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4452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623E2-143C-47CF-ACFE-2D7CFB3760A0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6592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dirty="0"/>
              <a:t>INVEST  in relationship building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Mirroring – match tempo</a:t>
            </a:r>
          </a:p>
          <a:p>
            <a:pPr marL="857250" lvl="1" indent="-228600">
              <a:buFont typeface="+mj-lt"/>
              <a:buAutoNum type="arabicPeriod"/>
            </a:pPr>
            <a:r>
              <a:rPr lang="en-US" dirty="0"/>
              <a:t>Amped, anxious, distracted?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dirty="0"/>
              <a:t>POINT YOUR HEART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dirty="0"/>
              <a:t>EYE CONTACT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623E2-143C-47CF-ACFE-2D7CFB3760A0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1351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“Look into my eyes…”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Myriad Pro Regular"/>
                <a:ea typeface="+mn-ea"/>
                <a:cs typeface="+mn-cs"/>
              </a:rPr>
              <a:t>Is impossible.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Myriad Pro Regular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Myriad Pro Regular"/>
                <a:ea typeface="+mn-ea"/>
                <a:cs typeface="+mn-cs"/>
              </a:rPr>
              <a:t>We focus on a point – 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Myriad Pro Regular"/>
                <a:ea typeface="+mn-ea"/>
                <a:cs typeface="+mn-cs"/>
              </a:rPr>
              <a:t>Look at ONE EYE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623E2-143C-47CF-ACFE-2D7CFB3760A0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692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4DC1F7-CD55-451C-B8BD-31AEE9571EE4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6895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4DC1F7-CD55-451C-B8BD-31AEE9571EE4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31065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4DC1F7-CD55-451C-B8BD-31AEE9571EE4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96390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Important </a:t>
            </a:r>
          </a:p>
          <a:p>
            <a:r>
              <a:rPr lang="en-US" dirty="0"/>
              <a:t>Significant</a:t>
            </a:r>
          </a:p>
          <a:p>
            <a:r>
              <a:rPr lang="en-US" dirty="0"/>
              <a:t>Beneficial</a:t>
            </a:r>
          </a:p>
          <a:p>
            <a:r>
              <a:rPr lang="en-US" dirty="0"/>
              <a:t>Valuable </a:t>
            </a:r>
          </a:p>
          <a:p>
            <a:r>
              <a:rPr lang="en-US" dirty="0"/>
              <a:t>Predominant</a:t>
            </a:r>
          </a:p>
          <a:p>
            <a:r>
              <a:rPr lang="en-US" dirty="0"/>
              <a:t>Compelling </a:t>
            </a:r>
          </a:p>
          <a:p>
            <a:r>
              <a:rPr lang="en-US" dirty="0"/>
              <a:t>Exclusive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623E2-143C-47CF-ACFE-2D7CFB3760A0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6101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Honor and Responsibility – </a:t>
            </a:r>
          </a:p>
          <a:p>
            <a:pPr lvl="0"/>
            <a:r>
              <a:rPr lang="en-US" sz="1200" b="0" i="0" kern="1200" dirty="0">
                <a:solidFill>
                  <a:schemeClr val="tx1"/>
                </a:solidFill>
                <a:effectLst/>
                <a:latin typeface="Myriad Pro Regular"/>
                <a:ea typeface="+mn-ea"/>
                <a:cs typeface="+mn-cs"/>
              </a:rPr>
              <a:t>How prepared are you – Are you “Race Ready”? </a:t>
            </a:r>
          </a:p>
          <a:p>
            <a:pPr lvl="0"/>
            <a:r>
              <a:rPr lang="en-US" sz="1200" b="0" i="0" kern="1200" dirty="0">
                <a:solidFill>
                  <a:schemeClr val="tx1"/>
                </a:solidFill>
                <a:effectLst/>
                <a:latin typeface="Myriad Pro Regular"/>
                <a:ea typeface="+mn-ea"/>
                <a:cs typeface="+mn-cs"/>
              </a:rPr>
              <a:t>Are you bringing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Myriad Pro Regular"/>
                <a:ea typeface="+mn-ea"/>
                <a:cs typeface="+mn-cs"/>
              </a:rPr>
              <a:t>your children, your spouse, your parents, your car problems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Myriad Pro Regular"/>
                <a:ea typeface="+mn-ea"/>
                <a:cs typeface="+mn-cs"/>
              </a:rPr>
              <a:t> to work with you?</a:t>
            </a:r>
          </a:p>
          <a:p>
            <a:pPr lvl="0"/>
            <a:r>
              <a:rPr lang="en-US" sz="1200" b="0" i="0" kern="1200" dirty="0">
                <a:solidFill>
                  <a:schemeClr val="tx1"/>
                </a:solidFill>
                <a:effectLst/>
                <a:latin typeface="Myriad Pro Regular"/>
                <a:ea typeface="+mn-ea"/>
                <a:cs typeface="+mn-cs"/>
              </a:rPr>
              <a:t>Are you in a healthy state?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Myriad Pro Regular"/>
                <a:ea typeface="+mn-ea"/>
                <a:cs typeface="+mn-cs"/>
              </a:rPr>
              <a:t>Mind, body, spirit</a:t>
            </a:r>
            <a:endParaRPr lang="en-US" sz="1200" b="0" i="0" kern="1200" dirty="0">
              <a:solidFill>
                <a:schemeClr val="tx1"/>
              </a:solidFill>
              <a:effectLst/>
              <a:latin typeface="Myriad Pro Regular"/>
              <a:ea typeface="+mn-ea"/>
              <a:cs typeface="+mn-cs"/>
            </a:endParaRPr>
          </a:p>
          <a:p>
            <a:pPr lvl="0"/>
            <a:r>
              <a:rPr lang="en-US" sz="1200" b="0" i="0" kern="1200" dirty="0">
                <a:solidFill>
                  <a:schemeClr val="tx1"/>
                </a:solidFill>
                <a:effectLst/>
                <a:latin typeface="Myriad Pro Regular"/>
                <a:ea typeface="+mn-ea"/>
                <a:cs typeface="+mn-cs"/>
              </a:rPr>
              <a:t>If you aren’t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Myriad Pro Regular"/>
                <a:ea typeface="+mn-ea"/>
                <a:cs typeface="+mn-cs"/>
              </a:rPr>
              <a:t>— what can you do?</a:t>
            </a:r>
            <a:endParaRPr lang="en-US" sz="1200" b="0" i="0" kern="1200" dirty="0">
              <a:solidFill>
                <a:schemeClr val="tx1"/>
              </a:solidFill>
              <a:effectLst/>
              <a:latin typeface="Myriad Pro Regular"/>
              <a:ea typeface="+mn-ea"/>
              <a:cs typeface="+mn-cs"/>
            </a:endParaRPr>
          </a:p>
          <a:p>
            <a:pPr lvl="0"/>
            <a:r>
              <a:rPr lang="en-US" sz="1200" b="0" i="0" kern="1200" dirty="0">
                <a:solidFill>
                  <a:schemeClr val="tx1"/>
                </a:solidFill>
                <a:effectLst/>
                <a:latin typeface="Myriad Pro Regular"/>
                <a:ea typeface="+mn-ea"/>
                <a:cs typeface="+mn-cs"/>
              </a:rPr>
              <a:t>“Labrador Mind” and “Monkey Mind”</a:t>
            </a:r>
          </a:p>
          <a:p>
            <a:pPr lvl="0"/>
            <a:r>
              <a:rPr lang="en-US" sz="1200" b="0" i="0" kern="1200" dirty="0">
                <a:solidFill>
                  <a:schemeClr val="tx1"/>
                </a:solidFill>
                <a:effectLst/>
                <a:latin typeface="Myriad Pro Regular"/>
                <a:ea typeface="+mn-ea"/>
                <a:cs typeface="+mn-cs"/>
              </a:rPr>
              <a:t>It takes a Village –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Myriad Pro Regular"/>
                <a:ea typeface="+mn-ea"/>
                <a:cs typeface="+mn-cs"/>
              </a:rPr>
              <a:t>Ask for help</a:t>
            </a:r>
            <a:endParaRPr lang="en-US" sz="1200" b="0" i="0" kern="1200" dirty="0">
              <a:solidFill>
                <a:schemeClr val="tx1"/>
              </a:solidFill>
              <a:effectLst/>
              <a:latin typeface="Myriad Pro Regular"/>
              <a:ea typeface="+mn-ea"/>
              <a:cs typeface="+mn-cs"/>
            </a:endParaRPr>
          </a:p>
          <a:p>
            <a:pPr lvl="0"/>
            <a:r>
              <a:rPr lang="en-US" sz="1200" b="0" i="0" kern="1200" dirty="0">
                <a:solidFill>
                  <a:schemeClr val="tx1"/>
                </a:solidFill>
                <a:effectLst/>
                <a:latin typeface="Myriad Pro Regular"/>
                <a:ea typeface="+mn-ea"/>
                <a:cs typeface="+mn-cs"/>
              </a:rPr>
              <a:t>If you aren’t Ready – Change it…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Myriad Pro Regular"/>
                <a:ea typeface="+mn-ea"/>
                <a:cs typeface="+mn-cs"/>
              </a:rPr>
              <a:t>right NOW!</a:t>
            </a:r>
            <a:endParaRPr lang="en-US" sz="1200" b="0" i="0" kern="1200" dirty="0">
              <a:solidFill>
                <a:schemeClr val="tx1"/>
              </a:solidFill>
              <a:effectLst/>
              <a:latin typeface="Myriad Pro Regular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623E2-143C-47CF-ACFE-2D7CFB3760A0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910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294934-D253-D64E-ACF3-86C568EBE39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4422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Resident –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Care Needs</a:t>
            </a:r>
          </a:p>
          <a:p>
            <a:pPr marL="800100" lvl="1" indent="-171450">
              <a:buFont typeface="Arial" panose="020B0604020202020204" pitchFamily="34" charset="0"/>
              <a:buChar char="•"/>
            </a:pPr>
            <a:r>
              <a:rPr lang="en-US" dirty="0"/>
              <a:t>&lt;ask&gt;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&lt;ask&gt; Financial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&lt;ask&gt; Family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Social Needs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Location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623E2-143C-47CF-ACFE-2D7CFB3760A0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9290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Honor and Responsibility…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is the Mission of Master•Care, Inc. to improve the post-acute lives of older adults, 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support their families, and partner with those who care for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623E2-143C-47CF-ACFE-2D7CFB3760A0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38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smtClean="0"/>
              <a:pPr/>
              <a:t>12/10/21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327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smtClean="0"/>
              <a:t>12/10/21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720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smtClean="0"/>
              <a:t>12/10/21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5377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smtClean="0"/>
              <a:t>12/10/21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283183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smtClean="0"/>
              <a:t>12/10/21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6695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smtClean="0"/>
              <a:t>12/10/21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3412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smtClean="0"/>
              <a:t>12/10/21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3573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smtClean="0"/>
              <a:t>12/10/21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6013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smtClean="0"/>
              <a:t>12/10/21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8221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6588125" y="3411096"/>
            <a:ext cx="5603875" cy="3446905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588125" y="1"/>
            <a:ext cx="2823244" cy="3411095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32482653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7998136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smtClean="0"/>
              <a:t>12/10/21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4274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800100" y="990976"/>
            <a:ext cx="5130800" cy="4920431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19417748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43001"/>
            <a:ext cx="10058400" cy="990727"/>
          </a:xfrm>
        </p:spPr>
        <p:txBody>
          <a:bodyPr bIns="0"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615680" cy="762000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5C8C5-C548-7F45-8AA4-03FD29B90A13}" type="datetime1">
              <a:rPr lang="en-US" smtClean="0"/>
              <a:t>12/10/21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E8957-5754-4C19-A51A-9C104D1A0E0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914401" y="2133600"/>
            <a:ext cx="10058400" cy="990600"/>
          </a:xfrm>
        </p:spPr>
        <p:txBody>
          <a:bodyPr tIns="0">
            <a:noAutofit/>
          </a:bodyPr>
          <a:lstStyle>
            <a:lvl1pPr marL="0" indent="0" algn="l">
              <a:buNone/>
              <a:defRPr sz="3600" spc="-100" baseline="0">
                <a:solidFill>
                  <a:schemeClr val="tx2"/>
                </a:solidFill>
                <a:latin typeface="Myriad Pro"/>
                <a:cs typeface="Myriad Pro"/>
              </a:defRPr>
            </a:lvl1pPr>
            <a:lvl2pPr marL="411476" indent="0">
              <a:buNone/>
              <a:defRPr/>
            </a:lvl2pPr>
            <a:lvl3pPr marL="777233" indent="0">
              <a:buNone/>
              <a:defRPr/>
            </a:lvl3pPr>
            <a:lvl4pPr marL="1051549" indent="0">
              <a:buNone/>
              <a:defRPr/>
            </a:lvl4pPr>
            <a:lvl5pPr marL="1325867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1828800" y="5715000"/>
            <a:ext cx="8636000" cy="762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000">
                <a:solidFill>
                  <a:srgbClr val="8E8D8C"/>
                </a:solidFill>
              </a:defRPr>
            </a:lvl1pPr>
            <a:lvl2pPr marL="411476" indent="0">
              <a:buNone/>
              <a:defRPr>
                <a:solidFill>
                  <a:srgbClr val="8E8D8C"/>
                </a:solidFill>
              </a:defRPr>
            </a:lvl2pPr>
            <a:lvl3pPr marL="777233" indent="0">
              <a:buNone/>
              <a:defRPr>
                <a:solidFill>
                  <a:srgbClr val="8E8D8C"/>
                </a:solidFill>
              </a:defRPr>
            </a:lvl3pPr>
            <a:lvl4pPr marL="1051549" indent="0">
              <a:buNone/>
              <a:defRPr>
                <a:solidFill>
                  <a:srgbClr val="8E8D8C"/>
                </a:solidFill>
              </a:defRPr>
            </a:lvl4pPr>
            <a:lvl5pPr marL="1325867" indent="0">
              <a:buNone/>
              <a:defRPr>
                <a:solidFill>
                  <a:srgbClr val="8E8D8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4415370" y="4721226"/>
            <a:ext cx="3373967" cy="876300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algn="ctr">
              <a:defRPr lang="en-US" sz="1600" baseline="0" dirty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>
              <a:spcBef>
                <a:spcPts val="0"/>
              </a:spcBef>
            </a:pPr>
            <a:r>
              <a:rPr lang="en-US" dirty="0"/>
              <a:t>Insert logo here</a:t>
            </a:r>
          </a:p>
        </p:txBody>
      </p:sp>
    </p:spTree>
    <p:extLst>
      <p:ext uri="{BB962C8B-B14F-4D97-AF65-F5344CB8AC3E}">
        <p14:creationId xmlns:p14="http://schemas.microsoft.com/office/powerpoint/2010/main" val="802077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smtClean="0"/>
              <a:t>12/10/21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826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smtClean="0"/>
              <a:t>12/10/21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394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smtClean="0"/>
              <a:t>12/10/21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724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smtClean="0"/>
              <a:t>12/10/21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501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smtClean="0"/>
              <a:t>12/10/21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136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smtClean="0"/>
              <a:t>12/10/21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408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smtClean="0"/>
              <a:t>12/10/21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9335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23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smtClean="0"/>
              <a:pPr/>
              <a:t>12/10/21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1012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  <p:sldLayoutId id="2147483694" r:id="rId18"/>
    <p:sldLayoutId id="2147483695" r:id="rId19"/>
    <p:sldLayoutId id="2147483696" r:id="rId20"/>
    <p:sldLayoutId id="2147483697" r:id="rId2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image" Target="../media/image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32.emf"/><Relationship Id="rId4" Type="http://schemas.openxmlformats.org/officeDocument/2006/relationships/image" Target="../media/image27.jpeg"/><Relationship Id="rId9" Type="http://schemas.openxmlformats.org/officeDocument/2006/relationships/image" Target="../media/image3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image" Target="../media/image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32.emf"/><Relationship Id="rId4" Type="http://schemas.openxmlformats.org/officeDocument/2006/relationships/image" Target="../media/image27.jpeg"/><Relationship Id="rId9" Type="http://schemas.openxmlformats.org/officeDocument/2006/relationships/image" Target="../media/image30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5.png"/><Relationship Id="rId7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2.emf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5.png"/><Relationship Id="rId7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2.emf"/><Relationship Id="rId5" Type="http://schemas.openxmlformats.org/officeDocument/2006/relationships/image" Target="../media/image30.svg"/><Relationship Id="rId10" Type="http://schemas.openxmlformats.org/officeDocument/2006/relationships/image" Target="../media/image36.png"/><Relationship Id="rId4" Type="http://schemas.openxmlformats.org/officeDocument/2006/relationships/image" Target="../media/image29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file:////Users/Shared/Previously%20Relocated%20Items/Security/CLIENTS/Looking%20for%20Legends/Looking%20for%20Care/Master&#8226;Care/Master&#8226;Care%20Admin/Staff/Training%20Master&#8226;Care/Flame.mov" TargetMode="External"/><Relationship Id="rId1" Type="http://schemas.microsoft.com/office/2007/relationships/media" Target="file:////Users/Shared/Previously%20Relocated%20Items/Security/CLIENTS/Looking%20for%20Legends/Looking%20for%20Care/Master&#8226;Care/Master&#8226;Care%20Admin/Staff/Training%20Master&#8226;Care/Flame.mov" TargetMode="Externa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0404C2-D23E-C246-9EF8-C52CF6333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2760" y="0"/>
            <a:ext cx="12444760" cy="6858000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8772FFEA-3E07-2F41-829F-82A5FB8DB840}"/>
              </a:ext>
            </a:extLst>
          </p:cNvPr>
          <p:cNvSpPr txBox="1">
            <a:spLocks/>
          </p:cNvSpPr>
          <p:nvPr/>
        </p:nvSpPr>
        <p:spPr>
          <a:xfrm>
            <a:off x="858272" y="3911439"/>
            <a:ext cx="10475456" cy="1117687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  <a:effectLst>
            <a:softEdge rad="313216"/>
          </a:effectLst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Impeccable Services &amp; “Relationship-First”</a:t>
            </a:r>
          </a:p>
        </p:txBody>
      </p:sp>
    </p:spTree>
    <p:extLst>
      <p:ext uri="{BB962C8B-B14F-4D97-AF65-F5344CB8AC3E}">
        <p14:creationId xmlns:p14="http://schemas.microsoft.com/office/powerpoint/2010/main" val="8410086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CE3C59-64B6-4241-B0EC-700D6FE22BD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000"/>
          </a:blip>
          <a:stretch>
            <a:fillRect/>
          </a:stretch>
        </p:blipFill>
        <p:spPr>
          <a:xfrm>
            <a:off x="241300" y="1936750"/>
            <a:ext cx="11709400" cy="48895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FA86360-3460-9647-B4D5-F02AFFDC3E12}"/>
              </a:ext>
            </a:extLst>
          </p:cNvPr>
          <p:cNvSpPr/>
          <p:nvPr/>
        </p:nvSpPr>
        <p:spPr>
          <a:xfrm>
            <a:off x="4156547" y="3889513"/>
            <a:ext cx="961047" cy="97374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480CB78-1BFA-1449-AC9C-72BFBEB2A9CC}"/>
              </a:ext>
            </a:extLst>
          </p:cNvPr>
          <p:cNvSpPr/>
          <p:nvPr/>
        </p:nvSpPr>
        <p:spPr>
          <a:xfrm>
            <a:off x="5891303" y="2900631"/>
            <a:ext cx="961047" cy="97374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C9BF67B-1031-BC46-A7D4-0323CAB64A1A}"/>
              </a:ext>
            </a:extLst>
          </p:cNvPr>
          <p:cNvSpPr/>
          <p:nvPr/>
        </p:nvSpPr>
        <p:spPr>
          <a:xfrm>
            <a:off x="9630752" y="2118386"/>
            <a:ext cx="961047" cy="97374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9EAD4F-670B-7349-B06D-6F183AF4D211}"/>
              </a:ext>
            </a:extLst>
          </p:cNvPr>
          <p:cNvSpPr/>
          <p:nvPr/>
        </p:nvSpPr>
        <p:spPr>
          <a:xfrm>
            <a:off x="5484905" y="2558534"/>
            <a:ext cx="17940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>
                    <a:alpha val="19000"/>
                  </a:srgb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Myriad Pro" panose="020B0503030403020204" pitchFamily="34" charset="0"/>
              </a:rPr>
              <a:t>EMERGENCY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59F319-0C6F-A642-A212-08A09E0C80F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9000"/>
          </a:blip>
          <a:srcRect/>
          <a:stretch/>
        </p:blipFill>
        <p:spPr>
          <a:xfrm>
            <a:off x="8963002" y="1608555"/>
            <a:ext cx="2145265" cy="4932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6B6DA5-1365-9141-9D06-EF60FCF4D49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9000"/>
          </a:blip>
          <a:srcRect/>
          <a:stretch/>
        </p:blipFill>
        <p:spPr>
          <a:xfrm>
            <a:off x="9639819" y="2137550"/>
            <a:ext cx="942914" cy="9429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428757-B32E-C448-9B7C-E0F8E1E1FF3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9000"/>
          </a:blip>
          <a:srcRect/>
          <a:stretch/>
        </p:blipFill>
        <p:spPr>
          <a:xfrm>
            <a:off x="4191519" y="3910043"/>
            <a:ext cx="942914" cy="9429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9C28C0-6A46-8248-A4F7-791B7C45C68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9000"/>
          </a:blip>
          <a:srcRect/>
          <a:stretch/>
        </p:blipFill>
        <p:spPr>
          <a:xfrm>
            <a:off x="5910487" y="2913095"/>
            <a:ext cx="942914" cy="94291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D1284DF-AA00-D046-AFDD-FFDE17DF952E}"/>
              </a:ext>
            </a:extLst>
          </p:cNvPr>
          <p:cNvSpPr/>
          <p:nvPr/>
        </p:nvSpPr>
        <p:spPr>
          <a:xfrm>
            <a:off x="0" y="5702300"/>
            <a:ext cx="12192000" cy="1182580"/>
          </a:xfrm>
          <a:prstGeom prst="rect">
            <a:avLst/>
          </a:prstGeom>
          <a:gradFill>
            <a:gsLst>
              <a:gs pos="0">
                <a:schemeClr val="bg2">
                  <a:tint val="96000"/>
                  <a:shade val="100000"/>
                  <a:hueMod val="270000"/>
                  <a:satMod val="200000"/>
                  <a:lumMod val="128000"/>
                </a:schemeClr>
              </a:gs>
              <a:gs pos="50000">
                <a:schemeClr val="bg2">
                  <a:shade val="100000"/>
                  <a:hueMod val="100000"/>
                  <a:satMod val="110000"/>
                  <a:lumMod val="130000"/>
                </a:schemeClr>
              </a:gs>
              <a:gs pos="100000">
                <a:schemeClr val="bg2">
                  <a:shade val="78000"/>
                  <a:hueMod val="44000"/>
                  <a:satMod val="200000"/>
                  <a:lumMod val="69000"/>
                </a:schemeClr>
              </a:gs>
            </a:gsLst>
            <a:lin ang="48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5720" rtlCol="0" anchor="ctr"/>
          <a:lstStyle/>
          <a:p>
            <a:pPr algn="ctr">
              <a:lnSpc>
                <a:spcPts val="3020"/>
              </a:lnSpc>
            </a:pPr>
            <a:r>
              <a:rPr lang="en-US" sz="3600" dirty="0">
                <a:latin typeface="Myriad Pro" panose="020B0503030403020204" pitchFamily="34" charset="0"/>
              </a:rPr>
              <a:t>Master•Care Navigator Assesses:</a:t>
            </a:r>
          </a:p>
          <a:p>
            <a:pPr algn="ctr">
              <a:lnSpc>
                <a:spcPts val="3020"/>
              </a:lnSpc>
            </a:pPr>
            <a:r>
              <a:rPr lang="en-US" sz="2800" dirty="0">
                <a:latin typeface="Myriad Pro" panose="020B0503030403020204" pitchFamily="34" charset="0"/>
              </a:rPr>
              <a:t>Patient  •  Family / Caregivers  •  Home / Living Environment</a:t>
            </a:r>
          </a:p>
        </p:txBody>
      </p:sp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E72B1786-3068-0A4C-9EAD-AFF6B9F3AF4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9300" y="238472"/>
            <a:ext cx="2164960" cy="11904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D548EBCF-7458-6249-A34D-FC2CDAF46FF6}"/>
              </a:ext>
            </a:extLst>
          </p:cNvPr>
          <p:cNvGrpSpPr/>
          <p:nvPr/>
        </p:nvGrpSpPr>
        <p:grpSpPr>
          <a:xfrm>
            <a:off x="660400" y="123733"/>
            <a:ext cx="4572000" cy="704850"/>
            <a:chOff x="660400" y="241300"/>
            <a:chExt cx="4572000" cy="704850"/>
          </a:xfrm>
        </p:grpSpPr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4AC8C088-2411-1D43-BB52-EC8A8180D95C}"/>
                </a:ext>
              </a:extLst>
            </p:cNvPr>
            <p:cNvSpPr/>
            <p:nvPr/>
          </p:nvSpPr>
          <p:spPr>
            <a:xfrm>
              <a:off x="660400" y="241300"/>
              <a:ext cx="1803400" cy="698500"/>
            </a:xfrm>
            <a:prstGeom prst="roundRect">
              <a:avLst/>
            </a:prstGeom>
            <a:solidFill>
              <a:srgbClr val="A4B4B7"/>
            </a:solidFill>
            <a:ln>
              <a:solidFill>
                <a:srgbClr val="A4B4B7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Myriad Pro" panose="020B0503030403020204" pitchFamily="34" charset="0"/>
                </a:rPr>
                <a:t>Referral</a:t>
              </a:r>
              <a:br>
                <a:rPr lang="en-US" dirty="0">
                  <a:latin typeface="Myriad Pro" panose="020B0503030403020204" pitchFamily="34" charset="0"/>
                </a:rPr>
              </a:br>
              <a:r>
                <a:rPr lang="en-US" sz="1600" dirty="0">
                  <a:latin typeface="Myriad Pro" panose="020B0503030403020204" pitchFamily="34" charset="0"/>
                </a:rPr>
                <a:t>(i.e. from E.D.)</a:t>
              </a:r>
              <a:endParaRPr lang="en-US" dirty="0">
                <a:latin typeface="Myriad Pro" panose="020B0503030403020204" pitchFamily="34" charset="0"/>
              </a:endParaRPr>
            </a:p>
          </p:txBody>
        </p:sp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10EE148A-3BD4-0249-8253-383B297B63BA}"/>
                </a:ext>
              </a:extLst>
            </p:cNvPr>
            <p:cNvSpPr/>
            <p:nvPr/>
          </p:nvSpPr>
          <p:spPr>
            <a:xfrm>
              <a:off x="3429000" y="247650"/>
              <a:ext cx="1803400" cy="698500"/>
            </a:xfrm>
            <a:prstGeom prst="roundRect">
              <a:avLst/>
            </a:prstGeom>
            <a:solidFill>
              <a:srgbClr val="A4B4B7"/>
            </a:solidFill>
            <a:ln>
              <a:solidFill>
                <a:srgbClr val="A4B4B7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Myriad Pro" panose="020B0503030403020204" pitchFamily="34" charset="0"/>
                </a:rPr>
                <a:t>Discharge</a:t>
              </a:r>
            </a:p>
          </p:txBody>
        </p:sp>
      </p:grpSp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920D9B8D-D922-4D4A-BEFA-E4C3BC701CD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3480" y="3858496"/>
            <a:ext cx="2050259" cy="1870597"/>
          </a:xfrm>
          <a:prstGeom prst="rect">
            <a:avLst/>
          </a:prstGeom>
          <a:effectLst>
            <a:glow rad="1061197">
              <a:srgbClr val="EA7915">
                <a:alpha val="22000"/>
              </a:srgbClr>
            </a:glow>
          </a:effec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454740D-A0D0-6749-94D4-04603DB5458C}"/>
              </a:ext>
            </a:extLst>
          </p:cNvPr>
          <p:cNvSpPr txBox="1"/>
          <p:nvPr/>
        </p:nvSpPr>
        <p:spPr>
          <a:xfrm>
            <a:off x="675852" y="1262217"/>
            <a:ext cx="194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Myriad Pro Light Cond" panose="020B0406030403020204" pitchFamily="34" charset="0"/>
              </a:rPr>
              <a:t>Master</a:t>
            </a:r>
            <a:r>
              <a:rPr lang="en-US" b="1" dirty="0">
                <a:solidFill>
                  <a:srgbClr val="EA7915"/>
                </a:solidFill>
                <a:latin typeface="Myriad Pro Light Cond" panose="020B0406030403020204" pitchFamily="34" charset="0"/>
              </a:rPr>
              <a:t>•</a:t>
            </a:r>
            <a:r>
              <a:rPr lang="en-US" b="1" dirty="0">
                <a:solidFill>
                  <a:schemeClr val="bg1"/>
                </a:solidFill>
                <a:latin typeface="Myriad Pro Light Cond" panose="020B0406030403020204" pitchFamily="34" charset="0"/>
              </a:rPr>
              <a:t>Care Navigator</a:t>
            </a:r>
          </a:p>
        </p:txBody>
      </p:sp>
      <p:cxnSp>
        <p:nvCxnSpPr>
          <p:cNvPr id="30" name="Elbow Connector 29">
            <a:extLst>
              <a:ext uri="{FF2B5EF4-FFF2-40B4-BE49-F238E27FC236}">
                <a16:creationId xmlns:a16="http://schemas.microsoft.com/office/drawing/2014/main" id="{DF5D32EB-A714-4C47-9BBD-DD8E1EC58449}"/>
              </a:ext>
            </a:extLst>
          </p:cNvPr>
          <p:cNvCxnSpPr>
            <a:endCxn id="32" idx="0"/>
          </p:cNvCxnSpPr>
          <p:nvPr/>
        </p:nvCxnSpPr>
        <p:spPr>
          <a:xfrm>
            <a:off x="2463800" y="472983"/>
            <a:ext cx="465974" cy="441171"/>
          </a:xfrm>
          <a:prstGeom prst="bentConnector2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0">
            <a:extLst>
              <a:ext uri="{FF2B5EF4-FFF2-40B4-BE49-F238E27FC236}">
                <a16:creationId xmlns:a16="http://schemas.microsoft.com/office/drawing/2014/main" id="{E3417C40-57E5-1F49-B810-9A05BE986DF3}"/>
              </a:ext>
            </a:extLst>
          </p:cNvPr>
          <p:cNvCxnSpPr>
            <a:cxnSpLocks/>
          </p:cNvCxnSpPr>
          <p:nvPr/>
        </p:nvCxnSpPr>
        <p:spPr>
          <a:xfrm rot="10800000" flipV="1">
            <a:off x="2934352" y="465422"/>
            <a:ext cx="499226" cy="434821"/>
          </a:xfrm>
          <a:prstGeom prst="bentConnector2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96A25EC0-A27C-3643-BFD4-A3127B06EE3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6329" y="914154"/>
            <a:ext cx="906890" cy="91137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6EF4EF1-6488-2549-9A0F-45E6EADF373B}"/>
              </a:ext>
            </a:extLst>
          </p:cNvPr>
          <p:cNvSpPr txBox="1"/>
          <p:nvPr/>
        </p:nvSpPr>
        <p:spPr>
          <a:xfrm>
            <a:off x="3919774" y="973343"/>
            <a:ext cx="3048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yriad Pro Cond" panose="020B0506030403020204" pitchFamily="34" charset="0"/>
              </a:rPr>
              <a:t>Consent</a:t>
            </a:r>
          </a:p>
          <a:p>
            <a:r>
              <a:rPr lang="en-US" dirty="0">
                <a:solidFill>
                  <a:schemeClr val="bg1"/>
                </a:solidFill>
                <a:latin typeface="Myriad Pro Cond" panose="020B0506030403020204" pitchFamily="34" charset="0"/>
              </a:rPr>
              <a:t>H &amp; P / Medication List</a:t>
            </a:r>
          </a:p>
          <a:p>
            <a:r>
              <a:rPr lang="en-US" dirty="0">
                <a:solidFill>
                  <a:schemeClr val="bg1"/>
                </a:solidFill>
                <a:latin typeface="Myriad Pro Cond" panose="020B0506030403020204" pitchFamily="34" charset="0"/>
              </a:rPr>
              <a:t>PT Notes / Psych Eval / Cognitive</a:t>
            </a:r>
          </a:p>
        </p:txBody>
      </p:sp>
      <p:pic>
        <p:nvPicPr>
          <p:cNvPr id="34" name="Graphic 33" descr="Checkbox Checked with solid fill">
            <a:extLst>
              <a:ext uri="{FF2B5EF4-FFF2-40B4-BE49-F238E27FC236}">
                <a16:creationId xmlns:a16="http://schemas.microsoft.com/office/drawing/2014/main" id="{FF3FF7AB-5938-6047-9BFE-1F1F966B64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559647" y="914154"/>
            <a:ext cx="457200" cy="457200"/>
          </a:xfrm>
          <a:prstGeom prst="rect">
            <a:avLst/>
          </a:prstGeom>
        </p:spPr>
      </p:pic>
      <p:pic>
        <p:nvPicPr>
          <p:cNvPr id="35" name="Graphic 34" descr="Checkbox Checked with solid fill">
            <a:extLst>
              <a:ext uri="{FF2B5EF4-FFF2-40B4-BE49-F238E27FC236}">
                <a16:creationId xmlns:a16="http://schemas.microsoft.com/office/drawing/2014/main" id="{F8439C50-8C95-EE42-8A7B-DDC6E879B5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559647" y="1196883"/>
            <a:ext cx="457200" cy="457200"/>
          </a:xfrm>
          <a:prstGeom prst="rect">
            <a:avLst/>
          </a:prstGeom>
        </p:spPr>
      </p:pic>
      <p:pic>
        <p:nvPicPr>
          <p:cNvPr id="36" name="Graphic 35" descr="Checkbox Checked with solid fill">
            <a:extLst>
              <a:ext uri="{FF2B5EF4-FFF2-40B4-BE49-F238E27FC236}">
                <a16:creationId xmlns:a16="http://schemas.microsoft.com/office/drawing/2014/main" id="{435B8222-C131-A745-9BA7-047CEFE92A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559647" y="1498662"/>
            <a:ext cx="457200" cy="457200"/>
          </a:xfrm>
          <a:prstGeom prst="rect">
            <a:avLst/>
          </a:prstGeom>
        </p:spPr>
      </p:pic>
      <p:cxnSp>
        <p:nvCxnSpPr>
          <p:cNvPr id="18" name="Elbow Connector 17">
            <a:extLst>
              <a:ext uri="{FF2B5EF4-FFF2-40B4-BE49-F238E27FC236}">
                <a16:creationId xmlns:a16="http://schemas.microsoft.com/office/drawing/2014/main" id="{F7EF2B5F-2A08-C54C-B183-511C29F78878}"/>
              </a:ext>
            </a:extLst>
          </p:cNvPr>
          <p:cNvCxnSpPr>
            <a:cxnSpLocks/>
            <a:stCxn id="52" idx="2"/>
          </p:cNvCxnSpPr>
          <p:nvPr/>
        </p:nvCxnSpPr>
        <p:spPr>
          <a:xfrm rot="16200000" flipH="1">
            <a:off x="4950684" y="1845534"/>
            <a:ext cx="924666" cy="4896565"/>
          </a:xfrm>
          <a:prstGeom prst="bentConnector2">
            <a:avLst/>
          </a:prstGeom>
          <a:ln w="12700">
            <a:solidFill>
              <a:schemeClr val="bg1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3B3C3B5-752F-AE4E-85ED-DC74AC4C24A1}"/>
              </a:ext>
            </a:extLst>
          </p:cNvPr>
          <p:cNvGrpSpPr/>
          <p:nvPr/>
        </p:nvGrpSpPr>
        <p:grpSpPr>
          <a:xfrm>
            <a:off x="2437125" y="2126098"/>
            <a:ext cx="989647" cy="731520"/>
            <a:chOff x="2452649" y="2166577"/>
            <a:chExt cx="989647" cy="731520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5A0C68D4-5604-1549-BD61-BA34AA142A4A}"/>
                </a:ext>
              </a:extLst>
            </p:cNvPr>
            <p:cNvSpPr/>
            <p:nvPr/>
          </p:nvSpPr>
          <p:spPr>
            <a:xfrm>
              <a:off x="2576211" y="2166577"/>
              <a:ext cx="731520" cy="731520"/>
            </a:xfrm>
            <a:prstGeom prst="ellipse">
              <a:avLst/>
            </a:prstGeom>
            <a:solidFill>
              <a:srgbClr val="B058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Myriad Pro Cond" panose="020B0506030403020204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0D8DA3D-72B7-454A-BBF0-E61FF60A9938}"/>
                </a:ext>
              </a:extLst>
            </p:cNvPr>
            <p:cNvSpPr txBox="1"/>
            <p:nvPr/>
          </p:nvSpPr>
          <p:spPr>
            <a:xfrm>
              <a:off x="2452649" y="2261708"/>
              <a:ext cx="989647" cy="512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60"/>
                </a:lnSpc>
              </a:pPr>
              <a:r>
                <a:rPr lang="en-US" sz="1600" dirty="0">
                  <a:latin typeface="Myriad Pro Cond" panose="020B0506030403020204" pitchFamily="34" charset="0"/>
                </a:rPr>
                <a:t>Family / </a:t>
              </a:r>
              <a:br>
                <a:rPr lang="en-US" sz="1600" dirty="0">
                  <a:latin typeface="Myriad Pro Cond" panose="020B0506030403020204" pitchFamily="34" charset="0"/>
                </a:rPr>
              </a:br>
              <a:r>
                <a:rPr lang="en-US" sz="1600" dirty="0">
                  <a:latin typeface="Myriad Pro Cond" panose="020B0506030403020204" pitchFamily="34" charset="0"/>
                </a:rPr>
                <a:t>Caregiver(s)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15C92E7-74E0-0844-ABF7-4F0983BA71FB}"/>
              </a:ext>
            </a:extLst>
          </p:cNvPr>
          <p:cNvGrpSpPr/>
          <p:nvPr/>
        </p:nvGrpSpPr>
        <p:grpSpPr>
          <a:xfrm>
            <a:off x="732986" y="2126098"/>
            <a:ext cx="794585" cy="731520"/>
            <a:chOff x="732986" y="2194999"/>
            <a:chExt cx="794585" cy="731520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D0403F50-1822-CC4C-AEB2-0FE8E4278E4D}"/>
                </a:ext>
              </a:extLst>
            </p:cNvPr>
            <p:cNvSpPr/>
            <p:nvPr/>
          </p:nvSpPr>
          <p:spPr>
            <a:xfrm>
              <a:off x="752046" y="2194999"/>
              <a:ext cx="731520" cy="73152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0C70ED4-D2BE-B74E-8A30-91F6FED41E3C}"/>
                </a:ext>
              </a:extLst>
            </p:cNvPr>
            <p:cNvSpPr txBox="1"/>
            <p:nvPr/>
          </p:nvSpPr>
          <p:spPr>
            <a:xfrm>
              <a:off x="732986" y="2387962"/>
              <a:ext cx="794585" cy="3439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60"/>
                </a:lnSpc>
              </a:pPr>
              <a:r>
                <a:rPr lang="en-US" dirty="0">
                  <a:latin typeface="Myriad Pro Cond" panose="020B0506030403020204" pitchFamily="34" charset="0"/>
                </a:rPr>
                <a:t>Patient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82DF6E9-F55E-A04E-B3BD-BB2236839834}"/>
              </a:ext>
            </a:extLst>
          </p:cNvPr>
          <p:cNvGrpSpPr/>
          <p:nvPr/>
        </p:nvGrpSpPr>
        <p:grpSpPr>
          <a:xfrm>
            <a:off x="3797013" y="1882476"/>
            <a:ext cx="1451211" cy="984400"/>
            <a:chOff x="4150567" y="1995626"/>
            <a:chExt cx="1719028" cy="1152302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2E42F2E0-ABA3-CD4C-8796-51157C0CD9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584631" y="1995626"/>
              <a:ext cx="850901" cy="74930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0D4259E-B727-324E-B097-B5D54BAE8B09}"/>
                </a:ext>
              </a:extLst>
            </p:cNvPr>
            <p:cNvSpPr txBox="1"/>
            <p:nvPr/>
          </p:nvSpPr>
          <p:spPr>
            <a:xfrm>
              <a:off x="4150567" y="2547475"/>
              <a:ext cx="1719028" cy="600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60"/>
                </a:lnSpc>
              </a:pPr>
              <a:r>
                <a:rPr lang="en-US" sz="1600" dirty="0">
                  <a:solidFill>
                    <a:schemeClr val="bg1"/>
                  </a:solidFill>
                  <a:latin typeface="Myriad Pro Cond" panose="020B0506030403020204" pitchFamily="34" charset="0"/>
                </a:rPr>
                <a:t>Home /</a:t>
              </a:r>
              <a:br>
                <a:rPr lang="en-US" sz="1600" dirty="0">
                  <a:solidFill>
                    <a:schemeClr val="bg1"/>
                  </a:solidFill>
                  <a:latin typeface="Myriad Pro Cond" panose="020B0506030403020204" pitchFamily="34" charset="0"/>
                </a:rPr>
              </a:br>
              <a:r>
                <a:rPr lang="en-US" sz="1600" dirty="0">
                  <a:solidFill>
                    <a:schemeClr val="bg1"/>
                  </a:solidFill>
                  <a:latin typeface="Myriad Pro Cond" panose="020B0506030403020204" pitchFamily="34" charset="0"/>
                </a:rPr>
                <a:t>Environment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7D3B78C0-B14F-114F-A969-B11A358C3643}"/>
              </a:ext>
            </a:extLst>
          </p:cNvPr>
          <p:cNvSpPr txBox="1"/>
          <p:nvPr/>
        </p:nvSpPr>
        <p:spPr>
          <a:xfrm>
            <a:off x="1159933" y="1904343"/>
            <a:ext cx="1777999" cy="335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60"/>
              </a:lnSpc>
            </a:pPr>
            <a:r>
              <a:rPr lang="en-US" sz="1600" dirty="0">
                <a:solidFill>
                  <a:schemeClr val="bg1"/>
                </a:solidFill>
                <a:latin typeface="Bebas Neue" panose="020B0606020202050201" pitchFamily="34" charset="77"/>
              </a:rPr>
              <a:t>assessments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5E07368-24FA-E543-8AA1-C3F10CF93A45}"/>
              </a:ext>
            </a:extLst>
          </p:cNvPr>
          <p:cNvSpPr txBox="1"/>
          <p:nvPr/>
        </p:nvSpPr>
        <p:spPr>
          <a:xfrm>
            <a:off x="2937933" y="1904343"/>
            <a:ext cx="1591734" cy="335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60"/>
              </a:lnSpc>
            </a:pPr>
            <a:r>
              <a:rPr lang="en-US" sz="1600" dirty="0">
                <a:solidFill>
                  <a:schemeClr val="bg1"/>
                </a:solidFill>
                <a:latin typeface="Bebas Neue" panose="020B0606020202050201" pitchFamily="34" charset="77"/>
              </a:rPr>
              <a:t>assessments</a:t>
            </a: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2F0FDF3B-570A-1F48-B24E-883B3C275671}"/>
              </a:ext>
            </a:extLst>
          </p:cNvPr>
          <p:cNvSpPr/>
          <p:nvPr/>
        </p:nvSpPr>
        <p:spPr>
          <a:xfrm>
            <a:off x="628633" y="3180421"/>
            <a:ext cx="2800367" cy="546717"/>
          </a:xfrm>
          <a:prstGeom prst="roundRect">
            <a:avLst/>
          </a:prstGeom>
          <a:noFill/>
          <a:ln>
            <a:solidFill>
              <a:schemeClr val="accent1">
                <a:shade val="50000"/>
                <a:alpha val="1000"/>
              </a:schemeClr>
            </a:solidFill>
          </a:ln>
          <a:effectLst>
            <a:glow rad="485367">
              <a:schemeClr val="accent1">
                <a:satMod val="175000"/>
                <a:alpha val="1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FBA78C9-7EF3-6B41-BB15-727322196912}"/>
              </a:ext>
            </a:extLst>
          </p:cNvPr>
          <p:cNvGrpSpPr/>
          <p:nvPr/>
        </p:nvGrpSpPr>
        <p:grpSpPr>
          <a:xfrm>
            <a:off x="194122" y="2663019"/>
            <a:ext cx="3822725" cy="1168465"/>
            <a:chOff x="194122" y="2663019"/>
            <a:chExt cx="3822725" cy="1168465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833DAA4E-9349-944D-9972-26AD672B1314}"/>
                </a:ext>
              </a:extLst>
            </p:cNvPr>
            <p:cNvGrpSpPr/>
            <p:nvPr/>
          </p:nvGrpSpPr>
          <p:grpSpPr>
            <a:xfrm>
              <a:off x="2123237" y="2941640"/>
              <a:ext cx="1610635" cy="889844"/>
              <a:chOff x="2065465" y="2919472"/>
              <a:chExt cx="1610635" cy="889844"/>
            </a:xfrm>
          </p:grpSpPr>
          <p:sp>
            <p:nvSpPr>
              <p:cNvPr id="52" name="Rounded Rectangle 51">
                <a:extLst>
                  <a:ext uri="{FF2B5EF4-FFF2-40B4-BE49-F238E27FC236}">
                    <a16:creationId xmlns:a16="http://schemas.microsoft.com/office/drawing/2014/main" id="{283FF7C2-87F8-6447-87C3-A9678FB55E4F}"/>
                  </a:ext>
                </a:extLst>
              </p:cNvPr>
              <p:cNvSpPr/>
              <p:nvPr/>
            </p:nvSpPr>
            <p:spPr>
              <a:xfrm>
                <a:off x="2164519" y="2919472"/>
                <a:ext cx="1484887" cy="889844"/>
              </a:xfrm>
              <a:prstGeom prst="roundRect">
                <a:avLst/>
              </a:prstGeom>
              <a:solidFill>
                <a:schemeClr val="tx1"/>
              </a:solidFill>
              <a:ln w="6350">
                <a:solidFill>
                  <a:srgbClr val="767B61"/>
                </a:solidFill>
              </a:ln>
              <a:effectLst>
                <a:glow rad="485367">
                  <a:schemeClr val="accent1">
                    <a:satMod val="175000"/>
                    <a:alpha val="10988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7B121F90-C462-FF40-BED2-E52B24C3D4D1}"/>
                  </a:ext>
                </a:extLst>
              </p:cNvPr>
              <p:cNvSpPr txBox="1"/>
              <p:nvPr/>
            </p:nvSpPr>
            <p:spPr>
              <a:xfrm>
                <a:off x="2065465" y="2942517"/>
                <a:ext cx="1610635" cy="2537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160"/>
                  </a:lnSpc>
                </a:pPr>
                <a:r>
                  <a:rPr lang="en-US" sz="1400" dirty="0">
                    <a:solidFill>
                      <a:schemeClr val="bg1"/>
                    </a:solidFill>
                    <a:latin typeface="Myriad Pro Light Cond" panose="020B0406030403020204" pitchFamily="34" charset="0"/>
                  </a:rPr>
                  <a:t>Oversight provided by:</a:t>
                </a:r>
              </a:p>
            </p:txBody>
          </p:sp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E1D69F18-7A77-C848-9997-38D3C3F7CF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305963" y="3146922"/>
                <a:ext cx="467704" cy="590198"/>
              </a:xfrm>
              <a:prstGeom prst="rect">
                <a:avLst/>
              </a:prstGeom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01F2E60B-1EB3-F641-A870-D98229717D0E}"/>
                  </a:ext>
                </a:extLst>
              </p:cNvPr>
              <p:cNvSpPr txBox="1"/>
              <p:nvPr/>
            </p:nvSpPr>
            <p:spPr>
              <a:xfrm>
                <a:off x="2656016" y="3150192"/>
                <a:ext cx="1019296" cy="6386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360"/>
                  </a:lnSpc>
                </a:pPr>
                <a:r>
                  <a:rPr lang="en-US" sz="1600" dirty="0">
                    <a:solidFill>
                      <a:schemeClr val="bg1"/>
                    </a:solidFill>
                    <a:latin typeface="Myriad Pro Light Cond" panose="020B0406030403020204" pitchFamily="34" charset="0"/>
                  </a:rPr>
                  <a:t>Nurse</a:t>
                </a:r>
              </a:p>
              <a:p>
                <a:pPr algn="ctr">
                  <a:lnSpc>
                    <a:spcPts val="1360"/>
                  </a:lnSpc>
                </a:pPr>
                <a:r>
                  <a:rPr lang="en-US" sz="1600" dirty="0">
                    <a:solidFill>
                      <a:schemeClr val="bg1"/>
                    </a:solidFill>
                    <a:latin typeface="Myriad Pro Light Cond" panose="020B0406030403020204" pitchFamily="34" charset="0"/>
                  </a:rPr>
                  <a:t>MSW</a:t>
                </a:r>
              </a:p>
              <a:p>
                <a:pPr algn="ctr">
                  <a:lnSpc>
                    <a:spcPts val="1360"/>
                  </a:lnSpc>
                </a:pPr>
                <a:r>
                  <a:rPr lang="en-US" sz="1600" dirty="0">
                    <a:solidFill>
                      <a:schemeClr val="bg1"/>
                    </a:solidFill>
                    <a:latin typeface="Myriad Pro Light Cond" panose="020B0406030403020204" pitchFamily="34" charset="0"/>
                  </a:rPr>
                  <a:t>Pharmacist</a:t>
                </a: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D98785C4-CE3D-854B-A1B0-34AA13C28221}"/>
                </a:ext>
              </a:extLst>
            </p:cNvPr>
            <p:cNvSpPr txBox="1"/>
            <p:nvPr/>
          </p:nvSpPr>
          <p:spPr>
            <a:xfrm>
              <a:off x="194122" y="3163093"/>
              <a:ext cx="1943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>
                  <a:solidFill>
                    <a:schemeClr val="bg1"/>
                  </a:solidFill>
                  <a:latin typeface="Myriad Pro Light Cond" panose="020B0406030403020204" pitchFamily="34" charset="0"/>
                </a:rPr>
                <a:t>Navigator Team</a:t>
              </a:r>
            </a:p>
          </p:txBody>
        </p: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39342CC0-0563-8344-9B91-86B5E2738D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44576" y="2754189"/>
              <a:ext cx="372271" cy="23329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F8EF3614-AE16-104A-94F5-49A6EE1BC4B8}"/>
                </a:ext>
              </a:extLst>
            </p:cNvPr>
            <p:cNvCxnSpPr>
              <a:cxnSpLocks/>
            </p:cNvCxnSpPr>
            <p:nvPr/>
          </p:nvCxnSpPr>
          <p:spPr>
            <a:xfrm>
              <a:off x="1387678" y="2663019"/>
              <a:ext cx="882650" cy="32446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8C0724C7-E152-CA4F-88A2-F61734640104}"/>
                </a:ext>
              </a:extLst>
            </p:cNvPr>
            <p:cNvCxnSpPr>
              <a:cxnSpLocks/>
              <a:stCxn id="38" idx="4"/>
              <a:endCxn id="53" idx="0"/>
            </p:cNvCxnSpPr>
            <p:nvPr/>
          </p:nvCxnSpPr>
          <p:spPr>
            <a:xfrm>
              <a:off x="2926447" y="2857618"/>
              <a:ext cx="2108" cy="107067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Oval 60">
            <a:extLst>
              <a:ext uri="{FF2B5EF4-FFF2-40B4-BE49-F238E27FC236}">
                <a16:creationId xmlns:a16="http://schemas.microsoft.com/office/drawing/2014/main" id="{80474249-503F-4143-B70F-54BCDEE47A3A}"/>
              </a:ext>
            </a:extLst>
          </p:cNvPr>
          <p:cNvSpPr/>
          <p:nvPr/>
        </p:nvSpPr>
        <p:spPr>
          <a:xfrm>
            <a:off x="5405974" y="1562831"/>
            <a:ext cx="3342113" cy="2793938"/>
          </a:xfrm>
          <a:prstGeom prst="ellipse">
            <a:avLst/>
          </a:prstGeom>
          <a:solidFill>
            <a:srgbClr val="EA791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760"/>
              </a:lnSpc>
            </a:pPr>
            <a:r>
              <a:rPr lang="en-US" dirty="0">
                <a:latin typeface="Myriad Pro Cond" panose="020B0506030403020204" pitchFamily="34" charset="0"/>
              </a:rPr>
              <a:t>Comprehensive Assessment</a:t>
            </a:r>
          </a:p>
          <a:p>
            <a:pPr>
              <a:lnSpc>
                <a:spcPts val="1760"/>
              </a:lnSpc>
            </a:pPr>
            <a:r>
              <a:rPr lang="en-US" dirty="0">
                <a:latin typeface="Myriad Pro Cond" panose="020B0506030403020204" pitchFamily="34" charset="0"/>
              </a:rPr>
              <a:t>includes: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Myriad Pro Cond" panose="020B0506030403020204" pitchFamily="34" charset="0"/>
              </a:rPr>
              <a:t>Medical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Myriad Pro Cond" panose="020B0506030403020204" pitchFamily="34" charset="0"/>
              </a:rPr>
              <a:t>Behavioral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Myriad Pro Cond" panose="020B0506030403020204" pitchFamily="34" charset="0"/>
              </a:rPr>
              <a:t>Social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Myriad Pro Cond" panose="020B0506030403020204" pitchFamily="34" charset="0"/>
              </a:rPr>
              <a:t> ADLs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Myriad Pro Cond" panose="020B0506030403020204" pitchFamily="34" charset="0"/>
              </a:rPr>
              <a:t>Environmental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E3A94B2-C922-9B4F-AF88-B8AFB8CACDC8}"/>
              </a:ext>
            </a:extLst>
          </p:cNvPr>
          <p:cNvGrpSpPr/>
          <p:nvPr/>
        </p:nvGrpSpPr>
        <p:grpSpPr>
          <a:xfrm>
            <a:off x="1135297" y="1793470"/>
            <a:ext cx="3403615" cy="342628"/>
            <a:chOff x="1135297" y="1793470"/>
            <a:chExt cx="3403615" cy="342628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0CFE3E1C-E6C7-9845-A4D7-8E896B81B2E4}"/>
                </a:ext>
              </a:extLst>
            </p:cNvPr>
            <p:cNvCxnSpPr>
              <a:cxnSpLocks/>
            </p:cNvCxnSpPr>
            <p:nvPr/>
          </p:nvCxnSpPr>
          <p:spPr>
            <a:xfrm>
              <a:off x="1135297" y="1955862"/>
              <a:ext cx="3403615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8528E0BE-D316-4445-BBF7-40AD5E176A88}"/>
                </a:ext>
              </a:extLst>
            </p:cNvPr>
            <p:cNvCxnSpPr>
              <a:cxnSpLocks/>
            </p:cNvCxnSpPr>
            <p:nvPr/>
          </p:nvCxnSpPr>
          <p:spPr>
            <a:xfrm>
              <a:off x="1135297" y="1957192"/>
              <a:ext cx="0" cy="178906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FCE11685-75DF-3F4E-B245-B05F766172B5}"/>
                </a:ext>
              </a:extLst>
            </p:cNvPr>
            <p:cNvCxnSpPr>
              <a:cxnSpLocks/>
            </p:cNvCxnSpPr>
            <p:nvPr/>
          </p:nvCxnSpPr>
          <p:spPr>
            <a:xfrm>
              <a:off x="4531831" y="1957192"/>
              <a:ext cx="0" cy="178906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FFA68924-00D0-9940-B7A5-1812FF6481DB}"/>
                </a:ext>
              </a:extLst>
            </p:cNvPr>
            <p:cNvCxnSpPr>
              <a:cxnSpLocks/>
            </p:cNvCxnSpPr>
            <p:nvPr/>
          </p:nvCxnSpPr>
          <p:spPr>
            <a:xfrm>
              <a:off x="2927771" y="1793470"/>
              <a:ext cx="0" cy="30838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5105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 animBg="1"/>
      <p:bldP spid="6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CE3C59-64B6-4241-B0EC-700D6FE22BD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000"/>
          </a:blip>
          <a:stretch>
            <a:fillRect/>
          </a:stretch>
        </p:blipFill>
        <p:spPr>
          <a:xfrm>
            <a:off x="241300" y="1936750"/>
            <a:ext cx="11709400" cy="48895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FA86360-3460-9647-B4D5-F02AFFDC3E12}"/>
              </a:ext>
            </a:extLst>
          </p:cNvPr>
          <p:cNvSpPr/>
          <p:nvPr/>
        </p:nvSpPr>
        <p:spPr>
          <a:xfrm>
            <a:off x="4156547" y="3889513"/>
            <a:ext cx="961047" cy="97374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480CB78-1BFA-1449-AC9C-72BFBEB2A9CC}"/>
              </a:ext>
            </a:extLst>
          </p:cNvPr>
          <p:cNvSpPr/>
          <p:nvPr/>
        </p:nvSpPr>
        <p:spPr>
          <a:xfrm>
            <a:off x="5891303" y="2900631"/>
            <a:ext cx="961047" cy="97374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C9BF67B-1031-BC46-A7D4-0323CAB64A1A}"/>
              </a:ext>
            </a:extLst>
          </p:cNvPr>
          <p:cNvSpPr/>
          <p:nvPr/>
        </p:nvSpPr>
        <p:spPr>
          <a:xfrm>
            <a:off x="9630752" y="2118386"/>
            <a:ext cx="961047" cy="97374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9EAD4F-670B-7349-B06D-6F183AF4D211}"/>
              </a:ext>
            </a:extLst>
          </p:cNvPr>
          <p:cNvSpPr/>
          <p:nvPr/>
        </p:nvSpPr>
        <p:spPr>
          <a:xfrm>
            <a:off x="5484905" y="2558534"/>
            <a:ext cx="17940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>
                    <a:alpha val="19000"/>
                  </a:srgb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Myriad Pro" panose="020B0503030403020204" pitchFamily="34" charset="0"/>
              </a:rPr>
              <a:t>EMERGENCY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59F319-0C6F-A642-A212-08A09E0C80F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9000"/>
          </a:blip>
          <a:srcRect/>
          <a:stretch/>
        </p:blipFill>
        <p:spPr>
          <a:xfrm>
            <a:off x="9008533" y="1613183"/>
            <a:ext cx="2125134" cy="4886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6B6DA5-1365-9141-9D06-EF60FCF4D49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9000"/>
          </a:blip>
          <a:srcRect/>
          <a:stretch/>
        </p:blipFill>
        <p:spPr>
          <a:xfrm>
            <a:off x="9639819" y="2137550"/>
            <a:ext cx="942914" cy="9429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428757-B32E-C448-9B7C-E0F8E1E1FF3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9000"/>
          </a:blip>
          <a:srcRect/>
          <a:stretch/>
        </p:blipFill>
        <p:spPr>
          <a:xfrm>
            <a:off x="4191519" y="3910043"/>
            <a:ext cx="942914" cy="9429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9C28C0-6A46-8248-A4F7-791B7C45C68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9000"/>
          </a:blip>
          <a:srcRect/>
          <a:stretch/>
        </p:blipFill>
        <p:spPr>
          <a:xfrm>
            <a:off x="5910487" y="2913095"/>
            <a:ext cx="942914" cy="94291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D1284DF-AA00-D046-AFDD-FFDE17DF952E}"/>
              </a:ext>
            </a:extLst>
          </p:cNvPr>
          <p:cNvSpPr/>
          <p:nvPr/>
        </p:nvSpPr>
        <p:spPr>
          <a:xfrm>
            <a:off x="0" y="5702300"/>
            <a:ext cx="12192000" cy="1182580"/>
          </a:xfrm>
          <a:prstGeom prst="rect">
            <a:avLst/>
          </a:prstGeom>
          <a:gradFill>
            <a:gsLst>
              <a:gs pos="0">
                <a:schemeClr val="bg2">
                  <a:tint val="96000"/>
                  <a:shade val="100000"/>
                  <a:hueMod val="270000"/>
                  <a:satMod val="200000"/>
                  <a:lumMod val="128000"/>
                </a:schemeClr>
              </a:gs>
              <a:gs pos="50000">
                <a:schemeClr val="bg2">
                  <a:shade val="100000"/>
                  <a:hueMod val="100000"/>
                  <a:satMod val="110000"/>
                  <a:lumMod val="130000"/>
                </a:schemeClr>
              </a:gs>
              <a:gs pos="100000">
                <a:schemeClr val="bg2">
                  <a:shade val="78000"/>
                  <a:hueMod val="44000"/>
                  <a:satMod val="200000"/>
                  <a:lumMod val="69000"/>
                </a:schemeClr>
              </a:gs>
            </a:gsLst>
            <a:lin ang="48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5720" rtlCol="0" anchor="ctr"/>
          <a:lstStyle/>
          <a:p>
            <a:pPr algn="ctr">
              <a:lnSpc>
                <a:spcPts val="3020"/>
              </a:lnSpc>
            </a:pPr>
            <a:r>
              <a:rPr lang="en-US" sz="3600" dirty="0">
                <a:latin typeface="Myriad Pro" panose="020B0503030403020204" pitchFamily="34" charset="0"/>
              </a:rPr>
              <a:t>Master•Care Explores Patient’s Financial Options</a:t>
            </a:r>
          </a:p>
          <a:p>
            <a:pPr algn="ctr">
              <a:lnSpc>
                <a:spcPts val="3020"/>
              </a:lnSpc>
            </a:pPr>
            <a:r>
              <a:rPr lang="en-US" sz="2800" dirty="0">
                <a:latin typeface="Myriad Pro" panose="020B0503030403020204" pitchFamily="34" charset="0"/>
              </a:rPr>
              <a:t>Assets • Community Resources • Bridge Funding • VA</a:t>
            </a:r>
          </a:p>
        </p:txBody>
      </p:sp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E72B1786-3068-0A4C-9EAD-AFF6B9F3AF4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9300" y="238472"/>
            <a:ext cx="2164960" cy="11904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D548EBCF-7458-6249-A34D-FC2CDAF46FF6}"/>
              </a:ext>
            </a:extLst>
          </p:cNvPr>
          <p:cNvGrpSpPr/>
          <p:nvPr/>
        </p:nvGrpSpPr>
        <p:grpSpPr>
          <a:xfrm>
            <a:off x="660400" y="123733"/>
            <a:ext cx="4572000" cy="704850"/>
            <a:chOff x="660400" y="241300"/>
            <a:chExt cx="4572000" cy="704850"/>
          </a:xfrm>
        </p:grpSpPr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4AC8C088-2411-1D43-BB52-EC8A8180D95C}"/>
                </a:ext>
              </a:extLst>
            </p:cNvPr>
            <p:cNvSpPr/>
            <p:nvPr/>
          </p:nvSpPr>
          <p:spPr>
            <a:xfrm>
              <a:off x="660400" y="241300"/>
              <a:ext cx="1803400" cy="698500"/>
            </a:xfrm>
            <a:prstGeom prst="roundRect">
              <a:avLst/>
            </a:prstGeom>
            <a:solidFill>
              <a:srgbClr val="A4B4B7"/>
            </a:solidFill>
            <a:ln>
              <a:solidFill>
                <a:srgbClr val="A4B4B7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Myriad Pro" panose="020B0503030403020204" pitchFamily="34" charset="0"/>
                </a:rPr>
                <a:t>Referral</a:t>
              </a:r>
              <a:br>
                <a:rPr lang="en-US" dirty="0">
                  <a:latin typeface="Myriad Pro" panose="020B0503030403020204" pitchFamily="34" charset="0"/>
                </a:rPr>
              </a:br>
              <a:r>
                <a:rPr lang="en-US" sz="1600" dirty="0">
                  <a:latin typeface="Myriad Pro" panose="020B0503030403020204" pitchFamily="34" charset="0"/>
                </a:rPr>
                <a:t>(i.e. from E.D.)</a:t>
              </a:r>
              <a:endParaRPr lang="en-US" dirty="0">
                <a:latin typeface="Myriad Pro" panose="020B0503030403020204" pitchFamily="34" charset="0"/>
              </a:endParaRPr>
            </a:p>
          </p:txBody>
        </p:sp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10EE148A-3BD4-0249-8253-383B297B63BA}"/>
                </a:ext>
              </a:extLst>
            </p:cNvPr>
            <p:cNvSpPr/>
            <p:nvPr/>
          </p:nvSpPr>
          <p:spPr>
            <a:xfrm>
              <a:off x="3429000" y="247650"/>
              <a:ext cx="1803400" cy="698500"/>
            </a:xfrm>
            <a:prstGeom prst="roundRect">
              <a:avLst/>
            </a:prstGeom>
            <a:solidFill>
              <a:srgbClr val="A4B4B7"/>
            </a:solidFill>
            <a:ln>
              <a:solidFill>
                <a:srgbClr val="A4B4B7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Myriad Pro" panose="020B0503030403020204" pitchFamily="34" charset="0"/>
                </a:rPr>
                <a:t>Discharge</a:t>
              </a:r>
            </a:p>
          </p:txBody>
        </p:sp>
      </p:grpSp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920D9B8D-D922-4D4A-BEFA-E4C3BC701CD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3480" y="3858496"/>
            <a:ext cx="2050259" cy="1870597"/>
          </a:xfrm>
          <a:prstGeom prst="rect">
            <a:avLst/>
          </a:prstGeom>
          <a:effectLst>
            <a:glow rad="1061197">
              <a:srgbClr val="EA7915">
                <a:alpha val="22000"/>
              </a:srgbClr>
            </a:glow>
          </a:effec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454740D-A0D0-6749-94D4-04603DB5458C}"/>
              </a:ext>
            </a:extLst>
          </p:cNvPr>
          <p:cNvSpPr txBox="1"/>
          <p:nvPr/>
        </p:nvSpPr>
        <p:spPr>
          <a:xfrm>
            <a:off x="675852" y="1262217"/>
            <a:ext cx="194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Myriad Pro Light Cond" panose="020B0406030403020204" pitchFamily="34" charset="0"/>
              </a:rPr>
              <a:t>Master</a:t>
            </a:r>
            <a:r>
              <a:rPr lang="en-US" b="1" dirty="0">
                <a:solidFill>
                  <a:srgbClr val="EA7915"/>
                </a:solidFill>
                <a:latin typeface="Myriad Pro Light Cond" panose="020B0406030403020204" pitchFamily="34" charset="0"/>
              </a:rPr>
              <a:t>•</a:t>
            </a:r>
            <a:r>
              <a:rPr lang="en-US" b="1" dirty="0">
                <a:solidFill>
                  <a:schemeClr val="bg1"/>
                </a:solidFill>
                <a:latin typeface="Myriad Pro Light Cond" panose="020B0406030403020204" pitchFamily="34" charset="0"/>
              </a:rPr>
              <a:t>Care Navigator</a:t>
            </a:r>
          </a:p>
        </p:txBody>
      </p:sp>
      <p:cxnSp>
        <p:nvCxnSpPr>
          <p:cNvPr id="30" name="Elbow Connector 29">
            <a:extLst>
              <a:ext uri="{FF2B5EF4-FFF2-40B4-BE49-F238E27FC236}">
                <a16:creationId xmlns:a16="http://schemas.microsoft.com/office/drawing/2014/main" id="{DF5D32EB-A714-4C47-9BBD-DD8E1EC58449}"/>
              </a:ext>
            </a:extLst>
          </p:cNvPr>
          <p:cNvCxnSpPr>
            <a:endCxn id="32" idx="0"/>
          </p:cNvCxnSpPr>
          <p:nvPr/>
        </p:nvCxnSpPr>
        <p:spPr>
          <a:xfrm>
            <a:off x="2463800" y="472983"/>
            <a:ext cx="465974" cy="441171"/>
          </a:xfrm>
          <a:prstGeom prst="bentConnector2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0">
            <a:extLst>
              <a:ext uri="{FF2B5EF4-FFF2-40B4-BE49-F238E27FC236}">
                <a16:creationId xmlns:a16="http://schemas.microsoft.com/office/drawing/2014/main" id="{E3417C40-57E5-1F49-B810-9A05BE986DF3}"/>
              </a:ext>
            </a:extLst>
          </p:cNvPr>
          <p:cNvCxnSpPr>
            <a:cxnSpLocks/>
          </p:cNvCxnSpPr>
          <p:nvPr/>
        </p:nvCxnSpPr>
        <p:spPr>
          <a:xfrm rot="10800000" flipV="1">
            <a:off x="2927546" y="473667"/>
            <a:ext cx="499226" cy="434821"/>
          </a:xfrm>
          <a:prstGeom prst="bentConnector2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96A25EC0-A27C-3643-BFD4-A3127B06EE3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6329" y="914154"/>
            <a:ext cx="906890" cy="91137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6EF4EF1-6488-2549-9A0F-45E6EADF373B}"/>
              </a:ext>
            </a:extLst>
          </p:cNvPr>
          <p:cNvSpPr txBox="1"/>
          <p:nvPr/>
        </p:nvSpPr>
        <p:spPr>
          <a:xfrm>
            <a:off x="3919774" y="973343"/>
            <a:ext cx="29043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yriad Pro Cond" panose="020B0506030403020204" pitchFamily="34" charset="0"/>
              </a:rPr>
              <a:t>Consent</a:t>
            </a:r>
          </a:p>
          <a:p>
            <a:r>
              <a:rPr lang="en-US" dirty="0">
                <a:solidFill>
                  <a:schemeClr val="bg1"/>
                </a:solidFill>
                <a:latin typeface="Myriad Pro Cond" panose="020B0506030403020204" pitchFamily="34" charset="0"/>
              </a:rPr>
              <a:t>H &amp; P / Medication List</a:t>
            </a:r>
          </a:p>
          <a:p>
            <a:r>
              <a:rPr lang="en-US" dirty="0">
                <a:solidFill>
                  <a:schemeClr val="bg1"/>
                </a:solidFill>
                <a:latin typeface="Myriad Pro Cond" panose="020B0506030403020204" pitchFamily="34" charset="0"/>
              </a:rPr>
              <a:t>PT Notes / Psych Eval / Cognitive</a:t>
            </a:r>
          </a:p>
        </p:txBody>
      </p:sp>
      <p:pic>
        <p:nvPicPr>
          <p:cNvPr id="34" name="Graphic 33" descr="Checkbox Checked with solid fill">
            <a:extLst>
              <a:ext uri="{FF2B5EF4-FFF2-40B4-BE49-F238E27FC236}">
                <a16:creationId xmlns:a16="http://schemas.microsoft.com/office/drawing/2014/main" id="{FF3FF7AB-5938-6047-9BFE-1F1F966B64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559647" y="914154"/>
            <a:ext cx="457200" cy="457200"/>
          </a:xfrm>
          <a:prstGeom prst="rect">
            <a:avLst/>
          </a:prstGeom>
        </p:spPr>
      </p:pic>
      <p:pic>
        <p:nvPicPr>
          <p:cNvPr id="35" name="Graphic 34" descr="Checkbox Checked with solid fill">
            <a:extLst>
              <a:ext uri="{FF2B5EF4-FFF2-40B4-BE49-F238E27FC236}">
                <a16:creationId xmlns:a16="http://schemas.microsoft.com/office/drawing/2014/main" id="{F8439C50-8C95-EE42-8A7B-DDC6E879B5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559647" y="1196883"/>
            <a:ext cx="457200" cy="457200"/>
          </a:xfrm>
          <a:prstGeom prst="rect">
            <a:avLst/>
          </a:prstGeom>
        </p:spPr>
      </p:pic>
      <p:pic>
        <p:nvPicPr>
          <p:cNvPr id="36" name="Graphic 35" descr="Checkbox Checked with solid fill">
            <a:extLst>
              <a:ext uri="{FF2B5EF4-FFF2-40B4-BE49-F238E27FC236}">
                <a16:creationId xmlns:a16="http://schemas.microsoft.com/office/drawing/2014/main" id="{435B8222-C131-A745-9BA7-047CEFE92A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559647" y="1498662"/>
            <a:ext cx="457200" cy="457200"/>
          </a:xfrm>
          <a:prstGeom prst="rect">
            <a:avLst/>
          </a:prstGeom>
        </p:spPr>
      </p:pic>
      <p:cxnSp>
        <p:nvCxnSpPr>
          <p:cNvPr id="18" name="Elbow Connector 17">
            <a:extLst>
              <a:ext uri="{FF2B5EF4-FFF2-40B4-BE49-F238E27FC236}">
                <a16:creationId xmlns:a16="http://schemas.microsoft.com/office/drawing/2014/main" id="{F7EF2B5F-2A08-C54C-B183-511C29F78878}"/>
              </a:ext>
            </a:extLst>
          </p:cNvPr>
          <p:cNvCxnSpPr>
            <a:cxnSpLocks/>
            <a:stCxn id="62" idx="2"/>
          </p:cNvCxnSpPr>
          <p:nvPr/>
        </p:nvCxnSpPr>
        <p:spPr>
          <a:xfrm rot="16200000" flipH="1">
            <a:off x="5110698" y="2005548"/>
            <a:ext cx="588518" cy="4912685"/>
          </a:xfrm>
          <a:prstGeom prst="bentConnector2">
            <a:avLst/>
          </a:prstGeom>
          <a:ln w="12700">
            <a:solidFill>
              <a:schemeClr val="bg1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3B3C3B5-752F-AE4E-85ED-DC74AC4C24A1}"/>
              </a:ext>
            </a:extLst>
          </p:cNvPr>
          <p:cNvGrpSpPr/>
          <p:nvPr/>
        </p:nvGrpSpPr>
        <p:grpSpPr>
          <a:xfrm>
            <a:off x="2437125" y="2126098"/>
            <a:ext cx="989647" cy="731520"/>
            <a:chOff x="2452649" y="2166577"/>
            <a:chExt cx="989647" cy="731520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5A0C68D4-5604-1549-BD61-BA34AA142A4A}"/>
                </a:ext>
              </a:extLst>
            </p:cNvPr>
            <p:cNvSpPr/>
            <p:nvPr/>
          </p:nvSpPr>
          <p:spPr>
            <a:xfrm>
              <a:off x="2576211" y="2166577"/>
              <a:ext cx="731520" cy="731520"/>
            </a:xfrm>
            <a:prstGeom prst="ellipse">
              <a:avLst/>
            </a:prstGeom>
            <a:solidFill>
              <a:srgbClr val="B058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Myriad Pro Cond" panose="020B0506030403020204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0D8DA3D-72B7-454A-BBF0-E61FF60A9938}"/>
                </a:ext>
              </a:extLst>
            </p:cNvPr>
            <p:cNvSpPr txBox="1"/>
            <p:nvPr/>
          </p:nvSpPr>
          <p:spPr>
            <a:xfrm>
              <a:off x="2452649" y="2261708"/>
              <a:ext cx="989647" cy="512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60"/>
                </a:lnSpc>
              </a:pPr>
              <a:r>
                <a:rPr lang="en-US" sz="1600" dirty="0">
                  <a:latin typeface="Myriad Pro Cond" panose="020B0506030403020204" pitchFamily="34" charset="0"/>
                </a:rPr>
                <a:t>Family / </a:t>
              </a:r>
              <a:br>
                <a:rPr lang="en-US" sz="1600" dirty="0">
                  <a:latin typeface="Myriad Pro Cond" panose="020B0506030403020204" pitchFamily="34" charset="0"/>
                </a:rPr>
              </a:br>
              <a:r>
                <a:rPr lang="en-US" sz="1600" dirty="0">
                  <a:latin typeface="Myriad Pro Cond" panose="020B0506030403020204" pitchFamily="34" charset="0"/>
                </a:rPr>
                <a:t>Caregiver(s)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15C92E7-74E0-0844-ABF7-4F0983BA71FB}"/>
              </a:ext>
            </a:extLst>
          </p:cNvPr>
          <p:cNvGrpSpPr/>
          <p:nvPr/>
        </p:nvGrpSpPr>
        <p:grpSpPr>
          <a:xfrm>
            <a:off x="732986" y="2126098"/>
            <a:ext cx="794585" cy="731520"/>
            <a:chOff x="732986" y="2194999"/>
            <a:chExt cx="794585" cy="731520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D0403F50-1822-CC4C-AEB2-0FE8E4278E4D}"/>
                </a:ext>
              </a:extLst>
            </p:cNvPr>
            <p:cNvSpPr/>
            <p:nvPr/>
          </p:nvSpPr>
          <p:spPr>
            <a:xfrm>
              <a:off x="752046" y="2194999"/>
              <a:ext cx="731520" cy="73152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0C70ED4-D2BE-B74E-8A30-91F6FED41E3C}"/>
                </a:ext>
              </a:extLst>
            </p:cNvPr>
            <p:cNvSpPr txBox="1"/>
            <p:nvPr/>
          </p:nvSpPr>
          <p:spPr>
            <a:xfrm>
              <a:off x="732986" y="2387962"/>
              <a:ext cx="794585" cy="3439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60"/>
                </a:lnSpc>
              </a:pPr>
              <a:r>
                <a:rPr lang="en-US" dirty="0">
                  <a:latin typeface="Myriad Pro Cond" panose="020B0506030403020204" pitchFamily="34" charset="0"/>
                </a:rPr>
                <a:t>Patient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82DF6E9-F55E-A04E-B3BD-BB2236839834}"/>
              </a:ext>
            </a:extLst>
          </p:cNvPr>
          <p:cNvGrpSpPr/>
          <p:nvPr/>
        </p:nvGrpSpPr>
        <p:grpSpPr>
          <a:xfrm>
            <a:off x="3797013" y="1882476"/>
            <a:ext cx="1451211" cy="984400"/>
            <a:chOff x="4150567" y="1995626"/>
            <a:chExt cx="1719028" cy="1152302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2E42F2E0-ABA3-CD4C-8796-51157C0CD9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584631" y="1995626"/>
              <a:ext cx="850901" cy="74930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0D4259E-B727-324E-B097-B5D54BAE8B09}"/>
                </a:ext>
              </a:extLst>
            </p:cNvPr>
            <p:cNvSpPr txBox="1"/>
            <p:nvPr/>
          </p:nvSpPr>
          <p:spPr>
            <a:xfrm>
              <a:off x="4150567" y="2547475"/>
              <a:ext cx="1719028" cy="600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60"/>
                </a:lnSpc>
              </a:pPr>
              <a:r>
                <a:rPr lang="en-US" sz="1600" dirty="0">
                  <a:solidFill>
                    <a:schemeClr val="bg1"/>
                  </a:solidFill>
                  <a:latin typeface="Myriad Pro Cond" panose="020B0506030403020204" pitchFamily="34" charset="0"/>
                </a:rPr>
                <a:t>Home /</a:t>
              </a:r>
              <a:br>
                <a:rPr lang="en-US" sz="1600" dirty="0">
                  <a:solidFill>
                    <a:schemeClr val="bg1"/>
                  </a:solidFill>
                  <a:latin typeface="Myriad Pro Cond" panose="020B0506030403020204" pitchFamily="34" charset="0"/>
                </a:rPr>
              </a:br>
              <a:r>
                <a:rPr lang="en-US" sz="1600" dirty="0">
                  <a:solidFill>
                    <a:schemeClr val="bg1"/>
                  </a:solidFill>
                  <a:latin typeface="Myriad Pro Cond" panose="020B0506030403020204" pitchFamily="34" charset="0"/>
                </a:rPr>
                <a:t>Environment</a:t>
              </a:r>
            </a:p>
          </p:txBody>
        </p:sp>
      </p:grp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0CFE3E1C-E6C7-9845-A4D7-8E896B81B2E4}"/>
              </a:ext>
            </a:extLst>
          </p:cNvPr>
          <p:cNvCxnSpPr>
            <a:cxnSpLocks/>
          </p:cNvCxnSpPr>
          <p:nvPr/>
        </p:nvCxnSpPr>
        <p:spPr>
          <a:xfrm>
            <a:off x="1135297" y="1955862"/>
            <a:ext cx="340361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8528E0BE-D316-4445-BBF7-40AD5E176A88}"/>
              </a:ext>
            </a:extLst>
          </p:cNvPr>
          <p:cNvCxnSpPr>
            <a:cxnSpLocks/>
          </p:cNvCxnSpPr>
          <p:nvPr/>
        </p:nvCxnSpPr>
        <p:spPr>
          <a:xfrm>
            <a:off x="1135297" y="1957192"/>
            <a:ext cx="0" cy="17890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2F0FDF3B-570A-1F48-B24E-883B3C275671}"/>
              </a:ext>
            </a:extLst>
          </p:cNvPr>
          <p:cNvSpPr/>
          <p:nvPr/>
        </p:nvSpPr>
        <p:spPr>
          <a:xfrm>
            <a:off x="628633" y="3180421"/>
            <a:ext cx="2800367" cy="546717"/>
          </a:xfrm>
          <a:prstGeom prst="roundRect">
            <a:avLst/>
          </a:prstGeom>
          <a:noFill/>
          <a:ln>
            <a:solidFill>
              <a:schemeClr val="accent1">
                <a:shade val="50000"/>
                <a:alpha val="1000"/>
              </a:schemeClr>
            </a:solidFill>
          </a:ln>
          <a:effectLst>
            <a:glow rad="485367">
              <a:schemeClr val="accent1">
                <a:satMod val="175000"/>
                <a:alpha val="1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33DAA4E-9349-944D-9972-26AD672B1314}"/>
              </a:ext>
            </a:extLst>
          </p:cNvPr>
          <p:cNvGrpSpPr/>
          <p:nvPr/>
        </p:nvGrpSpPr>
        <p:grpSpPr>
          <a:xfrm>
            <a:off x="2123237" y="2941640"/>
            <a:ext cx="1610635" cy="889844"/>
            <a:chOff x="2065465" y="2919472"/>
            <a:chExt cx="1610635" cy="889844"/>
          </a:xfrm>
        </p:grpSpPr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id="{283FF7C2-87F8-6447-87C3-A9678FB55E4F}"/>
                </a:ext>
              </a:extLst>
            </p:cNvPr>
            <p:cNvSpPr/>
            <p:nvPr/>
          </p:nvSpPr>
          <p:spPr>
            <a:xfrm>
              <a:off x="2164519" y="2919472"/>
              <a:ext cx="1484887" cy="889844"/>
            </a:xfrm>
            <a:prstGeom prst="roundRect">
              <a:avLst/>
            </a:prstGeom>
            <a:solidFill>
              <a:schemeClr val="tx1"/>
            </a:solidFill>
            <a:ln w="6350">
              <a:solidFill>
                <a:srgbClr val="767B61"/>
              </a:solidFill>
            </a:ln>
            <a:effectLst>
              <a:glow rad="485367">
                <a:schemeClr val="accent1">
                  <a:satMod val="175000"/>
                  <a:alpha val="10988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B121F90-C462-FF40-BED2-E52B24C3D4D1}"/>
                </a:ext>
              </a:extLst>
            </p:cNvPr>
            <p:cNvSpPr txBox="1"/>
            <p:nvPr/>
          </p:nvSpPr>
          <p:spPr>
            <a:xfrm>
              <a:off x="2065465" y="2942517"/>
              <a:ext cx="1610635" cy="253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160"/>
                </a:lnSpc>
              </a:pPr>
              <a:r>
                <a:rPr lang="en-US" sz="1400" dirty="0">
                  <a:solidFill>
                    <a:schemeClr val="bg1"/>
                  </a:solidFill>
                  <a:latin typeface="Myriad Pro Light Cond" panose="020B0406030403020204" pitchFamily="34" charset="0"/>
                </a:rPr>
                <a:t>Oversight provided by:</a:t>
              </a: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E1D69F18-7A77-C848-9997-38D3C3F7C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05963" y="3146922"/>
              <a:ext cx="467704" cy="590198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1F2E60B-1EB3-F641-A870-D98229717D0E}"/>
                </a:ext>
              </a:extLst>
            </p:cNvPr>
            <p:cNvSpPr txBox="1"/>
            <p:nvPr/>
          </p:nvSpPr>
          <p:spPr>
            <a:xfrm>
              <a:off x="2656016" y="3150192"/>
              <a:ext cx="1019296" cy="6386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360"/>
                </a:lnSpc>
              </a:pPr>
              <a:r>
                <a:rPr lang="en-US" sz="1600" dirty="0">
                  <a:solidFill>
                    <a:schemeClr val="bg1"/>
                  </a:solidFill>
                  <a:latin typeface="Myriad Pro Light Cond" panose="020B0406030403020204" pitchFamily="34" charset="0"/>
                </a:rPr>
                <a:t>Nurse</a:t>
              </a:r>
            </a:p>
            <a:p>
              <a:pPr algn="ctr">
                <a:lnSpc>
                  <a:spcPts val="1360"/>
                </a:lnSpc>
              </a:pPr>
              <a:r>
                <a:rPr lang="en-US" sz="1600" dirty="0">
                  <a:solidFill>
                    <a:schemeClr val="bg1"/>
                  </a:solidFill>
                  <a:latin typeface="Myriad Pro Light Cond" panose="020B0406030403020204" pitchFamily="34" charset="0"/>
                </a:rPr>
                <a:t>MSW</a:t>
              </a:r>
            </a:p>
            <a:p>
              <a:pPr algn="ctr">
                <a:lnSpc>
                  <a:spcPts val="1360"/>
                </a:lnSpc>
              </a:pPr>
              <a:r>
                <a:rPr lang="en-US" sz="1600" dirty="0">
                  <a:solidFill>
                    <a:schemeClr val="bg1"/>
                  </a:solidFill>
                  <a:latin typeface="Myriad Pro Light Cond" panose="020B0406030403020204" pitchFamily="34" charset="0"/>
                </a:rPr>
                <a:t>Pharmacist</a:t>
              </a: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D98785C4-CE3D-854B-A1B0-34AA13C28221}"/>
              </a:ext>
            </a:extLst>
          </p:cNvPr>
          <p:cNvSpPr txBox="1"/>
          <p:nvPr/>
        </p:nvSpPr>
        <p:spPr>
          <a:xfrm>
            <a:off x="194122" y="3163093"/>
            <a:ext cx="194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latin typeface="Myriad Pro Light Cond" panose="020B0406030403020204" pitchFamily="34" charset="0"/>
              </a:rPr>
              <a:t>Navigator Team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FCE11685-75DF-3F4E-B245-B05F766172B5}"/>
              </a:ext>
            </a:extLst>
          </p:cNvPr>
          <p:cNvCxnSpPr>
            <a:cxnSpLocks/>
          </p:cNvCxnSpPr>
          <p:nvPr/>
        </p:nvCxnSpPr>
        <p:spPr>
          <a:xfrm>
            <a:off x="4531831" y="1957192"/>
            <a:ext cx="0" cy="17890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39342CC0-0563-8344-9B91-86B5E2738DED}"/>
              </a:ext>
            </a:extLst>
          </p:cNvPr>
          <p:cNvCxnSpPr>
            <a:cxnSpLocks/>
          </p:cNvCxnSpPr>
          <p:nvPr/>
        </p:nvCxnSpPr>
        <p:spPr>
          <a:xfrm flipH="1">
            <a:off x="3644576" y="2754189"/>
            <a:ext cx="372271" cy="23329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8C0724C7-E152-CA4F-88A2-F61734640104}"/>
              </a:ext>
            </a:extLst>
          </p:cNvPr>
          <p:cNvCxnSpPr>
            <a:cxnSpLocks/>
            <a:stCxn id="38" idx="4"/>
            <a:endCxn id="53" idx="0"/>
          </p:cNvCxnSpPr>
          <p:nvPr/>
        </p:nvCxnSpPr>
        <p:spPr>
          <a:xfrm>
            <a:off x="2926447" y="2857618"/>
            <a:ext cx="2108" cy="10706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961EA971-0179-BD41-A670-723E19571239}"/>
              </a:ext>
            </a:extLst>
          </p:cNvPr>
          <p:cNvGrpSpPr/>
          <p:nvPr/>
        </p:nvGrpSpPr>
        <p:grpSpPr>
          <a:xfrm>
            <a:off x="1684224" y="3776798"/>
            <a:ext cx="2516267" cy="490264"/>
            <a:chOff x="1684224" y="3776798"/>
            <a:chExt cx="2516267" cy="490264"/>
          </a:xfrm>
        </p:grpSpPr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F562CB6D-E236-A941-BBEE-DC8015214220}"/>
                </a:ext>
              </a:extLst>
            </p:cNvPr>
            <p:cNvCxnSpPr>
              <a:cxnSpLocks/>
            </p:cNvCxnSpPr>
            <p:nvPr/>
          </p:nvCxnSpPr>
          <p:spPr>
            <a:xfrm>
              <a:off x="2948615" y="3776798"/>
              <a:ext cx="0" cy="184547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Rounded Rectangle 61">
              <a:extLst>
                <a:ext uri="{FF2B5EF4-FFF2-40B4-BE49-F238E27FC236}">
                  <a16:creationId xmlns:a16="http://schemas.microsoft.com/office/drawing/2014/main" id="{9D5CFB9A-1179-F043-AB20-2E9F8786A540}"/>
                </a:ext>
              </a:extLst>
            </p:cNvPr>
            <p:cNvSpPr/>
            <p:nvPr/>
          </p:nvSpPr>
          <p:spPr>
            <a:xfrm>
              <a:off x="2001609" y="3961345"/>
              <a:ext cx="1894012" cy="206287"/>
            </a:xfrm>
            <a:prstGeom prst="roundRect">
              <a:avLst/>
            </a:prstGeom>
            <a:solidFill>
              <a:srgbClr val="254E5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7432" rtlCol="0" anchor="ctr"/>
            <a:lstStyle/>
            <a:p>
              <a:pPr algn="ctr"/>
              <a:r>
                <a:rPr lang="en-US" sz="1200" dirty="0">
                  <a:latin typeface="Bebas Neue" panose="020B0606020202050201" pitchFamily="34" charset="77"/>
                </a:rPr>
                <a:t>Financial assessment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E1259414-F3DC-3D4D-9793-05223519906E}"/>
                </a:ext>
              </a:extLst>
            </p:cNvPr>
            <p:cNvSpPr txBox="1"/>
            <p:nvPr/>
          </p:nvSpPr>
          <p:spPr>
            <a:xfrm>
              <a:off x="3802943" y="3897730"/>
              <a:ext cx="3975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254E52"/>
                  </a:solidFill>
                </a:rPr>
                <a:t>💲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9A1D8A7C-0935-2A47-9D6A-B0C56765203A}"/>
                </a:ext>
              </a:extLst>
            </p:cNvPr>
            <p:cNvSpPr txBox="1"/>
            <p:nvPr/>
          </p:nvSpPr>
          <p:spPr>
            <a:xfrm>
              <a:off x="1684224" y="3889513"/>
              <a:ext cx="3975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254E52"/>
                  </a:solidFill>
                </a:rPr>
                <a:t>💲</a:t>
              </a:r>
            </a:p>
          </p:txBody>
        </p:sp>
      </p:grp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0AFA7F67-ED7B-AA42-81DE-CC6109D32A20}"/>
              </a:ext>
            </a:extLst>
          </p:cNvPr>
          <p:cNvCxnSpPr>
            <a:cxnSpLocks/>
          </p:cNvCxnSpPr>
          <p:nvPr/>
        </p:nvCxnSpPr>
        <p:spPr>
          <a:xfrm>
            <a:off x="2927771" y="1793470"/>
            <a:ext cx="0" cy="30838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261D7C50-264B-8245-8950-1221AF2472C1}"/>
              </a:ext>
            </a:extLst>
          </p:cNvPr>
          <p:cNvCxnSpPr>
            <a:cxnSpLocks/>
          </p:cNvCxnSpPr>
          <p:nvPr/>
        </p:nvCxnSpPr>
        <p:spPr>
          <a:xfrm>
            <a:off x="1387678" y="2663019"/>
            <a:ext cx="882650" cy="32446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EAEA4B7D-7754-3147-B9F7-0307B87F867D}"/>
              </a:ext>
            </a:extLst>
          </p:cNvPr>
          <p:cNvSpPr txBox="1"/>
          <p:nvPr/>
        </p:nvSpPr>
        <p:spPr>
          <a:xfrm>
            <a:off x="1159933" y="1904343"/>
            <a:ext cx="1777999" cy="335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60"/>
              </a:lnSpc>
            </a:pPr>
            <a:r>
              <a:rPr lang="en-US" sz="1600" dirty="0">
                <a:solidFill>
                  <a:schemeClr val="bg1"/>
                </a:solidFill>
                <a:latin typeface="Bebas Neue" panose="020B0606020202050201" pitchFamily="34" charset="77"/>
              </a:rPr>
              <a:t>assessments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E6BB6EE-6006-BF4F-A203-60A5C7C69071}"/>
              </a:ext>
            </a:extLst>
          </p:cNvPr>
          <p:cNvSpPr txBox="1"/>
          <p:nvPr/>
        </p:nvSpPr>
        <p:spPr>
          <a:xfrm>
            <a:off x="2937933" y="1904343"/>
            <a:ext cx="1591734" cy="335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60"/>
              </a:lnSpc>
            </a:pPr>
            <a:r>
              <a:rPr lang="en-US" sz="1600" dirty="0">
                <a:solidFill>
                  <a:schemeClr val="bg1"/>
                </a:solidFill>
                <a:latin typeface="Bebas Neue" panose="020B0606020202050201" pitchFamily="34" charset="77"/>
              </a:rPr>
              <a:t>assessments</a:t>
            </a:r>
          </a:p>
        </p:txBody>
      </p:sp>
    </p:spTree>
    <p:extLst>
      <p:ext uri="{BB962C8B-B14F-4D97-AF65-F5344CB8AC3E}">
        <p14:creationId xmlns:p14="http://schemas.microsoft.com/office/powerpoint/2010/main" val="198087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9" grpId="0"/>
      <p:bldP spid="6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FA86360-3460-9647-B4D5-F02AFFDC3E12}"/>
              </a:ext>
            </a:extLst>
          </p:cNvPr>
          <p:cNvSpPr/>
          <p:nvPr/>
        </p:nvSpPr>
        <p:spPr>
          <a:xfrm>
            <a:off x="4156547" y="3889513"/>
            <a:ext cx="961047" cy="97374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480CB78-1BFA-1449-AC9C-72BFBEB2A9CC}"/>
              </a:ext>
            </a:extLst>
          </p:cNvPr>
          <p:cNvSpPr/>
          <p:nvPr/>
        </p:nvSpPr>
        <p:spPr>
          <a:xfrm>
            <a:off x="5891303" y="2900631"/>
            <a:ext cx="961047" cy="97374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C9BF67B-1031-BC46-A7D4-0323CAB64A1A}"/>
              </a:ext>
            </a:extLst>
          </p:cNvPr>
          <p:cNvSpPr/>
          <p:nvPr/>
        </p:nvSpPr>
        <p:spPr>
          <a:xfrm>
            <a:off x="9630752" y="2118386"/>
            <a:ext cx="961047" cy="97374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548EBCF-7458-6249-A34D-FC2CDAF46FF6}"/>
              </a:ext>
            </a:extLst>
          </p:cNvPr>
          <p:cNvGrpSpPr/>
          <p:nvPr/>
        </p:nvGrpSpPr>
        <p:grpSpPr>
          <a:xfrm>
            <a:off x="660400" y="123733"/>
            <a:ext cx="4572000" cy="704850"/>
            <a:chOff x="660400" y="241300"/>
            <a:chExt cx="4572000" cy="704850"/>
          </a:xfrm>
        </p:grpSpPr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4AC8C088-2411-1D43-BB52-EC8A8180D95C}"/>
                </a:ext>
              </a:extLst>
            </p:cNvPr>
            <p:cNvSpPr/>
            <p:nvPr/>
          </p:nvSpPr>
          <p:spPr>
            <a:xfrm>
              <a:off x="660400" y="241300"/>
              <a:ext cx="1803400" cy="698500"/>
            </a:xfrm>
            <a:prstGeom prst="roundRect">
              <a:avLst/>
            </a:prstGeom>
            <a:solidFill>
              <a:srgbClr val="A4B4B7"/>
            </a:solidFill>
            <a:ln>
              <a:solidFill>
                <a:srgbClr val="A4B4B7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Myriad Pro" panose="020B0503030403020204" pitchFamily="34" charset="0"/>
                </a:rPr>
                <a:t>Referral</a:t>
              </a:r>
              <a:br>
                <a:rPr lang="en-US" dirty="0">
                  <a:latin typeface="Myriad Pro" panose="020B0503030403020204" pitchFamily="34" charset="0"/>
                </a:rPr>
              </a:br>
              <a:r>
                <a:rPr lang="en-US" sz="1600" dirty="0">
                  <a:latin typeface="Myriad Pro" panose="020B0503030403020204" pitchFamily="34" charset="0"/>
                </a:rPr>
                <a:t>(i.e. from E.D.)</a:t>
              </a:r>
              <a:endParaRPr lang="en-US" dirty="0">
                <a:latin typeface="Myriad Pro" panose="020B0503030403020204" pitchFamily="34" charset="0"/>
              </a:endParaRPr>
            </a:p>
          </p:txBody>
        </p:sp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10EE148A-3BD4-0249-8253-383B297B63BA}"/>
                </a:ext>
              </a:extLst>
            </p:cNvPr>
            <p:cNvSpPr/>
            <p:nvPr/>
          </p:nvSpPr>
          <p:spPr>
            <a:xfrm>
              <a:off x="3429000" y="247650"/>
              <a:ext cx="1803400" cy="698500"/>
            </a:xfrm>
            <a:prstGeom prst="roundRect">
              <a:avLst/>
            </a:prstGeom>
            <a:solidFill>
              <a:srgbClr val="A4B4B7"/>
            </a:solidFill>
            <a:ln>
              <a:solidFill>
                <a:srgbClr val="A4B4B7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Myriad Pro" panose="020B0503030403020204" pitchFamily="34" charset="0"/>
                </a:rPr>
                <a:t>Discharge</a:t>
              </a:r>
            </a:p>
          </p:txBody>
        </p:sp>
      </p:grpSp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920D9B8D-D922-4D4A-BEFA-E4C3BC701CD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3480" y="3858496"/>
            <a:ext cx="2050259" cy="1870597"/>
          </a:xfrm>
          <a:prstGeom prst="rect">
            <a:avLst/>
          </a:prstGeom>
          <a:effectLst>
            <a:glow rad="1061197">
              <a:srgbClr val="EA7915">
                <a:alpha val="22000"/>
              </a:srgbClr>
            </a:glow>
          </a:effec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454740D-A0D0-6749-94D4-04603DB5458C}"/>
              </a:ext>
            </a:extLst>
          </p:cNvPr>
          <p:cNvSpPr txBox="1"/>
          <p:nvPr/>
        </p:nvSpPr>
        <p:spPr>
          <a:xfrm>
            <a:off x="675852" y="1262217"/>
            <a:ext cx="194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Myriad Pro Light Cond" panose="020B0406030403020204" pitchFamily="34" charset="0"/>
              </a:rPr>
              <a:t>Master</a:t>
            </a:r>
            <a:r>
              <a:rPr lang="en-US" b="1" dirty="0">
                <a:solidFill>
                  <a:srgbClr val="EA7915"/>
                </a:solidFill>
                <a:latin typeface="Myriad Pro Light Cond" panose="020B0406030403020204" pitchFamily="34" charset="0"/>
              </a:rPr>
              <a:t>•</a:t>
            </a:r>
            <a:r>
              <a:rPr lang="en-US" b="1" dirty="0">
                <a:solidFill>
                  <a:schemeClr val="bg1"/>
                </a:solidFill>
                <a:latin typeface="Myriad Pro Light Cond" panose="020B0406030403020204" pitchFamily="34" charset="0"/>
              </a:rPr>
              <a:t>Care Navigator</a:t>
            </a:r>
          </a:p>
        </p:txBody>
      </p:sp>
      <p:cxnSp>
        <p:nvCxnSpPr>
          <p:cNvPr id="30" name="Elbow Connector 29">
            <a:extLst>
              <a:ext uri="{FF2B5EF4-FFF2-40B4-BE49-F238E27FC236}">
                <a16:creationId xmlns:a16="http://schemas.microsoft.com/office/drawing/2014/main" id="{DF5D32EB-A714-4C47-9BBD-DD8E1EC58449}"/>
              </a:ext>
            </a:extLst>
          </p:cNvPr>
          <p:cNvCxnSpPr>
            <a:endCxn id="32" idx="0"/>
          </p:cNvCxnSpPr>
          <p:nvPr/>
        </p:nvCxnSpPr>
        <p:spPr>
          <a:xfrm>
            <a:off x="2463800" y="472983"/>
            <a:ext cx="465974" cy="441171"/>
          </a:xfrm>
          <a:prstGeom prst="bentConnector2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0">
            <a:extLst>
              <a:ext uri="{FF2B5EF4-FFF2-40B4-BE49-F238E27FC236}">
                <a16:creationId xmlns:a16="http://schemas.microsoft.com/office/drawing/2014/main" id="{E3417C40-57E5-1F49-B810-9A05BE986DF3}"/>
              </a:ext>
            </a:extLst>
          </p:cNvPr>
          <p:cNvCxnSpPr>
            <a:cxnSpLocks/>
          </p:cNvCxnSpPr>
          <p:nvPr/>
        </p:nvCxnSpPr>
        <p:spPr>
          <a:xfrm rot="10800000" flipV="1">
            <a:off x="2927546" y="473667"/>
            <a:ext cx="499226" cy="434821"/>
          </a:xfrm>
          <a:prstGeom prst="bentConnector2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96A25EC0-A27C-3643-BFD4-A3127B06EE3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6329" y="914154"/>
            <a:ext cx="906890" cy="91137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6EF4EF1-6488-2549-9A0F-45E6EADF373B}"/>
              </a:ext>
            </a:extLst>
          </p:cNvPr>
          <p:cNvSpPr txBox="1"/>
          <p:nvPr/>
        </p:nvSpPr>
        <p:spPr>
          <a:xfrm>
            <a:off x="3919774" y="973343"/>
            <a:ext cx="29043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yriad Pro Cond" panose="020B0506030403020204" pitchFamily="34" charset="0"/>
              </a:rPr>
              <a:t>Consent</a:t>
            </a:r>
          </a:p>
          <a:p>
            <a:r>
              <a:rPr lang="en-US" dirty="0">
                <a:solidFill>
                  <a:schemeClr val="bg1"/>
                </a:solidFill>
                <a:latin typeface="Myriad Pro Cond" panose="020B0506030403020204" pitchFamily="34" charset="0"/>
              </a:rPr>
              <a:t>H &amp; P / Medication List</a:t>
            </a:r>
          </a:p>
          <a:p>
            <a:r>
              <a:rPr lang="en-US" dirty="0">
                <a:solidFill>
                  <a:schemeClr val="bg1"/>
                </a:solidFill>
                <a:latin typeface="Myriad Pro Cond" panose="020B0506030403020204" pitchFamily="34" charset="0"/>
              </a:rPr>
              <a:t>PT Notes …</a:t>
            </a:r>
          </a:p>
        </p:txBody>
      </p:sp>
      <p:pic>
        <p:nvPicPr>
          <p:cNvPr id="34" name="Graphic 33" descr="Checkbox Checked with solid fill">
            <a:extLst>
              <a:ext uri="{FF2B5EF4-FFF2-40B4-BE49-F238E27FC236}">
                <a16:creationId xmlns:a16="http://schemas.microsoft.com/office/drawing/2014/main" id="{FF3FF7AB-5938-6047-9BFE-1F1F966B64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59647" y="914154"/>
            <a:ext cx="457200" cy="457200"/>
          </a:xfrm>
          <a:prstGeom prst="rect">
            <a:avLst/>
          </a:prstGeom>
        </p:spPr>
      </p:pic>
      <p:pic>
        <p:nvPicPr>
          <p:cNvPr id="35" name="Graphic 34" descr="Checkbox Checked with solid fill">
            <a:extLst>
              <a:ext uri="{FF2B5EF4-FFF2-40B4-BE49-F238E27FC236}">
                <a16:creationId xmlns:a16="http://schemas.microsoft.com/office/drawing/2014/main" id="{F8439C50-8C95-EE42-8A7B-DDC6E879B5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59647" y="1196883"/>
            <a:ext cx="457200" cy="457200"/>
          </a:xfrm>
          <a:prstGeom prst="rect">
            <a:avLst/>
          </a:prstGeom>
        </p:spPr>
      </p:pic>
      <p:pic>
        <p:nvPicPr>
          <p:cNvPr id="36" name="Graphic 35" descr="Checkbox Checked with solid fill">
            <a:extLst>
              <a:ext uri="{FF2B5EF4-FFF2-40B4-BE49-F238E27FC236}">
                <a16:creationId xmlns:a16="http://schemas.microsoft.com/office/drawing/2014/main" id="{435B8222-C131-A745-9BA7-047CEFE92A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59647" y="1498662"/>
            <a:ext cx="457200" cy="45720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33B3C3B5-752F-AE4E-85ED-DC74AC4C24A1}"/>
              </a:ext>
            </a:extLst>
          </p:cNvPr>
          <p:cNvGrpSpPr/>
          <p:nvPr/>
        </p:nvGrpSpPr>
        <p:grpSpPr>
          <a:xfrm>
            <a:off x="2437125" y="2126098"/>
            <a:ext cx="989647" cy="731520"/>
            <a:chOff x="2452649" y="2166577"/>
            <a:chExt cx="989647" cy="731520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5A0C68D4-5604-1549-BD61-BA34AA142A4A}"/>
                </a:ext>
              </a:extLst>
            </p:cNvPr>
            <p:cNvSpPr/>
            <p:nvPr/>
          </p:nvSpPr>
          <p:spPr>
            <a:xfrm>
              <a:off x="2576211" y="2166577"/>
              <a:ext cx="731520" cy="731520"/>
            </a:xfrm>
            <a:prstGeom prst="ellipse">
              <a:avLst/>
            </a:prstGeom>
            <a:solidFill>
              <a:srgbClr val="B058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Myriad Pro Cond" panose="020B0506030403020204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0D8DA3D-72B7-454A-BBF0-E61FF60A9938}"/>
                </a:ext>
              </a:extLst>
            </p:cNvPr>
            <p:cNvSpPr txBox="1"/>
            <p:nvPr/>
          </p:nvSpPr>
          <p:spPr>
            <a:xfrm>
              <a:off x="2452649" y="2261708"/>
              <a:ext cx="989647" cy="512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60"/>
                </a:lnSpc>
              </a:pPr>
              <a:r>
                <a:rPr lang="en-US" sz="1600" dirty="0">
                  <a:latin typeface="Myriad Pro Cond" panose="020B0506030403020204" pitchFamily="34" charset="0"/>
                </a:rPr>
                <a:t>Family / </a:t>
              </a:r>
              <a:br>
                <a:rPr lang="en-US" sz="1600" dirty="0">
                  <a:latin typeface="Myriad Pro Cond" panose="020B0506030403020204" pitchFamily="34" charset="0"/>
                </a:rPr>
              </a:br>
              <a:r>
                <a:rPr lang="en-US" sz="1600" dirty="0">
                  <a:latin typeface="Myriad Pro Cond" panose="020B0506030403020204" pitchFamily="34" charset="0"/>
                </a:rPr>
                <a:t>Caregiver(s)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15C92E7-74E0-0844-ABF7-4F0983BA71FB}"/>
              </a:ext>
            </a:extLst>
          </p:cNvPr>
          <p:cNvGrpSpPr/>
          <p:nvPr/>
        </p:nvGrpSpPr>
        <p:grpSpPr>
          <a:xfrm>
            <a:off x="732986" y="2126098"/>
            <a:ext cx="794585" cy="731520"/>
            <a:chOff x="732986" y="2194999"/>
            <a:chExt cx="794585" cy="731520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D0403F50-1822-CC4C-AEB2-0FE8E4278E4D}"/>
                </a:ext>
              </a:extLst>
            </p:cNvPr>
            <p:cNvSpPr/>
            <p:nvPr/>
          </p:nvSpPr>
          <p:spPr>
            <a:xfrm>
              <a:off x="752046" y="2194999"/>
              <a:ext cx="731520" cy="73152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0C70ED4-D2BE-B74E-8A30-91F6FED41E3C}"/>
                </a:ext>
              </a:extLst>
            </p:cNvPr>
            <p:cNvSpPr txBox="1"/>
            <p:nvPr/>
          </p:nvSpPr>
          <p:spPr>
            <a:xfrm>
              <a:off x="732986" y="2387962"/>
              <a:ext cx="794585" cy="3439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60"/>
                </a:lnSpc>
              </a:pPr>
              <a:r>
                <a:rPr lang="en-US" dirty="0">
                  <a:latin typeface="Myriad Pro Cond" panose="020B0506030403020204" pitchFamily="34" charset="0"/>
                </a:rPr>
                <a:t>Patient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82DF6E9-F55E-A04E-B3BD-BB2236839834}"/>
              </a:ext>
            </a:extLst>
          </p:cNvPr>
          <p:cNvGrpSpPr/>
          <p:nvPr/>
        </p:nvGrpSpPr>
        <p:grpSpPr>
          <a:xfrm>
            <a:off x="3797013" y="1882476"/>
            <a:ext cx="1451211" cy="984400"/>
            <a:chOff x="4150567" y="1995626"/>
            <a:chExt cx="1719028" cy="1152302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2E42F2E0-ABA3-CD4C-8796-51157C0CD9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84631" y="1995626"/>
              <a:ext cx="850901" cy="74930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0D4259E-B727-324E-B097-B5D54BAE8B09}"/>
                </a:ext>
              </a:extLst>
            </p:cNvPr>
            <p:cNvSpPr txBox="1"/>
            <p:nvPr/>
          </p:nvSpPr>
          <p:spPr>
            <a:xfrm>
              <a:off x="4150567" y="2547475"/>
              <a:ext cx="1719028" cy="600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60"/>
                </a:lnSpc>
              </a:pPr>
              <a:r>
                <a:rPr lang="en-US" sz="1600" dirty="0">
                  <a:solidFill>
                    <a:schemeClr val="bg1"/>
                  </a:solidFill>
                  <a:latin typeface="Myriad Pro Cond" panose="020B0506030403020204" pitchFamily="34" charset="0"/>
                </a:rPr>
                <a:t>Home /</a:t>
              </a:r>
              <a:br>
                <a:rPr lang="en-US" sz="1600" dirty="0">
                  <a:solidFill>
                    <a:schemeClr val="bg1"/>
                  </a:solidFill>
                  <a:latin typeface="Myriad Pro Cond" panose="020B0506030403020204" pitchFamily="34" charset="0"/>
                </a:rPr>
              </a:br>
              <a:r>
                <a:rPr lang="en-US" sz="1600" dirty="0">
                  <a:solidFill>
                    <a:schemeClr val="bg1"/>
                  </a:solidFill>
                  <a:latin typeface="Myriad Pro Cond" panose="020B0506030403020204" pitchFamily="34" charset="0"/>
                </a:rPr>
                <a:t>Environment</a:t>
              </a:r>
            </a:p>
          </p:txBody>
        </p:sp>
      </p:grp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0CFE3E1C-E6C7-9845-A4D7-8E896B81B2E4}"/>
              </a:ext>
            </a:extLst>
          </p:cNvPr>
          <p:cNvCxnSpPr>
            <a:cxnSpLocks/>
          </p:cNvCxnSpPr>
          <p:nvPr/>
        </p:nvCxnSpPr>
        <p:spPr>
          <a:xfrm>
            <a:off x="1135297" y="1955862"/>
            <a:ext cx="340361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8528E0BE-D316-4445-BBF7-40AD5E176A88}"/>
              </a:ext>
            </a:extLst>
          </p:cNvPr>
          <p:cNvCxnSpPr>
            <a:cxnSpLocks/>
          </p:cNvCxnSpPr>
          <p:nvPr/>
        </p:nvCxnSpPr>
        <p:spPr>
          <a:xfrm>
            <a:off x="1135297" y="1957192"/>
            <a:ext cx="0" cy="17890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2F0FDF3B-570A-1F48-B24E-883B3C275671}"/>
              </a:ext>
            </a:extLst>
          </p:cNvPr>
          <p:cNvSpPr/>
          <p:nvPr/>
        </p:nvSpPr>
        <p:spPr>
          <a:xfrm>
            <a:off x="628633" y="3180421"/>
            <a:ext cx="2800367" cy="546717"/>
          </a:xfrm>
          <a:prstGeom prst="roundRect">
            <a:avLst/>
          </a:prstGeom>
          <a:noFill/>
          <a:ln>
            <a:solidFill>
              <a:schemeClr val="accent1">
                <a:shade val="50000"/>
                <a:alpha val="1000"/>
              </a:schemeClr>
            </a:solidFill>
          </a:ln>
          <a:effectLst>
            <a:glow rad="485367">
              <a:schemeClr val="accent1">
                <a:satMod val="175000"/>
                <a:alpha val="1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33DAA4E-9349-944D-9972-26AD672B1314}"/>
              </a:ext>
            </a:extLst>
          </p:cNvPr>
          <p:cNvGrpSpPr/>
          <p:nvPr/>
        </p:nvGrpSpPr>
        <p:grpSpPr>
          <a:xfrm>
            <a:off x="2123237" y="2941640"/>
            <a:ext cx="1610635" cy="889844"/>
            <a:chOff x="2065465" y="2919472"/>
            <a:chExt cx="1610635" cy="889844"/>
          </a:xfrm>
        </p:grpSpPr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id="{283FF7C2-87F8-6447-87C3-A9678FB55E4F}"/>
                </a:ext>
              </a:extLst>
            </p:cNvPr>
            <p:cNvSpPr/>
            <p:nvPr/>
          </p:nvSpPr>
          <p:spPr>
            <a:xfrm>
              <a:off x="2164519" y="2919472"/>
              <a:ext cx="1484887" cy="889844"/>
            </a:xfrm>
            <a:prstGeom prst="roundRect">
              <a:avLst/>
            </a:prstGeom>
            <a:solidFill>
              <a:schemeClr val="tx1"/>
            </a:solidFill>
            <a:ln w="6350">
              <a:solidFill>
                <a:srgbClr val="767B61"/>
              </a:solidFill>
            </a:ln>
            <a:effectLst>
              <a:glow rad="485367">
                <a:schemeClr val="accent1">
                  <a:satMod val="175000"/>
                  <a:alpha val="10988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B121F90-C462-FF40-BED2-E52B24C3D4D1}"/>
                </a:ext>
              </a:extLst>
            </p:cNvPr>
            <p:cNvSpPr txBox="1"/>
            <p:nvPr/>
          </p:nvSpPr>
          <p:spPr>
            <a:xfrm>
              <a:off x="2065465" y="2942517"/>
              <a:ext cx="1610635" cy="253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160"/>
                </a:lnSpc>
              </a:pPr>
              <a:r>
                <a:rPr lang="en-US" sz="1400" dirty="0">
                  <a:solidFill>
                    <a:schemeClr val="bg1"/>
                  </a:solidFill>
                  <a:latin typeface="Myriad Pro Light Cond" panose="020B0406030403020204" pitchFamily="34" charset="0"/>
                </a:rPr>
                <a:t>Oversight provided by:</a:t>
              </a: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E1D69F18-7A77-C848-9997-38D3C3F7C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05963" y="3146922"/>
              <a:ext cx="467704" cy="590198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1F2E60B-1EB3-F641-A870-D98229717D0E}"/>
                </a:ext>
              </a:extLst>
            </p:cNvPr>
            <p:cNvSpPr txBox="1"/>
            <p:nvPr/>
          </p:nvSpPr>
          <p:spPr>
            <a:xfrm>
              <a:off x="2656016" y="3150192"/>
              <a:ext cx="1019296" cy="6386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360"/>
                </a:lnSpc>
              </a:pPr>
              <a:r>
                <a:rPr lang="en-US" sz="1600" dirty="0">
                  <a:solidFill>
                    <a:schemeClr val="bg1"/>
                  </a:solidFill>
                  <a:latin typeface="Myriad Pro Light Cond" panose="020B0406030403020204" pitchFamily="34" charset="0"/>
                </a:rPr>
                <a:t>Nurse</a:t>
              </a:r>
            </a:p>
            <a:p>
              <a:pPr algn="ctr">
                <a:lnSpc>
                  <a:spcPts val="1360"/>
                </a:lnSpc>
              </a:pPr>
              <a:r>
                <a:rPr lang="en-US" sz="1600" dirty="0">
                  <a:solidFill>
                    <a:schemeClr val="bg1"/>
                  </a:solidFill>
                  <a:latin typeface="Myriad Pro Light Cond" panose="020B0406030403020204" pitchFamily="34" charset="0"/>
                </a:rPr>
                <a:t>MSW</a:t>
              </a:r>
            </a:p>
            <a:p>
              <a:pPr algn="ctr">
                <a:lnSpc>
                  <a:spcPts val="1360"/>
                </a:lnSpc>
              </a:pPr>
              <a:r>
                <a:rPr lang="en-US" sz="1600" dirty="0">
                  <a:solidFill>
                    <a:schemeClr val="bg1"/>
                  </a:solidFill>
                  <a:latin typeface="Myriad Pro Light Cond" panose="020B0406030403020204" pitchFamily="34" charset="0"/>
                </a:rPr>
                <a:t>Pharmacist</a:t>
              </a: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D98785C4-CE3D-854B-A1B0-34AA13C28221}"/>
              </a:ext>
            </a:extLst>
          </p:cNvPr>
          <p:cNvSpPr txBox="1"/>
          <p:nvPr/>
        </p:nvSpPr>
        <p:spPr>
          <a:xfrm>
            <a:off x="194122" y="3163093"/>
            <a:ext cx="194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latin typeface="Myriad Pro Light Cond" panose="020B0406030403020204" pitchFamily="34" charset="0"/>
              </a:rPr>
              <a:t>Navigator Team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FCE11685-75DF-3F4E-B245-B05F766172B5}"/>
              </a:ext>
            </a:extLst>
          </p:cNvPr>
          <p:cNvCxnSpPr>
            <a:cxnSpLocks/>
          </p:cNvCxnSpPr>
          <p:nvPr/>
        </p:nvCxnSpPr>
        <p:spPr>
          <a:xfrm>
            <a:off x="4531831" y="1957192"/>
            <a:ext cx="0" cy="17890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39342CC0-0563-8344-9B91-86B5E2738DED}"/>
              </a:ext>
            </a:extLst>
          </p:cNvPr>
          <p:cNvCxnSpPr>
            <a:cxnSpLocks/>
          </p:cNvCxnSpPr>
          <p:nvPr/>
        </p:nvCxnSpPr>
        <p:spPr>
          <a:xfrm flipH="1">
            <a:off x="3644576" y="2754189"/>
            <a:ext cx="372271" cy="23329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8C0724C7-E152-CA4F-88A2-F61734640104}"/>
              </a:ext>
            </a:extLst>
          </p:cNvPr>
          <p:cNvCxnSpPr>
            <a:cxnSpLocks/>
            <a:stCxn id="38" idx="4"/>
            <a:endCxn id="53" idx="0"/>
          </p:cNvCxnSpPr>
          <p:nvPr/>
        </p:nvCxnSpPr>
        <p:spPr>
          <a:xfrm>
            <a:off x="2926447" y="2857618"/>
            <a:ext cx="2108" cy="10706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961EA971-0179-BD41-A670-723E19571239}"/>
              </a:ext>
            </a:extLst>
          </p:cNvPr>
          <p:cNvGrpSpPr/>
          <p:nvPr/>
        </p:nvGrpSpPr>
        <p:grpSpPr>
          <a:xfrm>
            <a:off x="1684224" y="3776798"/>
            <a:ext cx="2516267" cy="490264"/>
            <a:chOff x="1684224" y="3776798"/>
            <a:chExt cx="2516267" cy="490264"/>
          </a:xfrm>
        </p:grpSpPr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F562CB6D-E236-A941-BBEE-DC8015214220}"/>
                </a:ext>
              </a:extLst>
            </p:cNvPr>
            <p:cNvCxnSpPr>
              <a:cxnSpLocks/>
            </p:cNvCxnSpPr>
            <p:nvPr/>
          </p:nvCxnSpPr>
          <p:spPr>
            <a:xfrm>
              <a:off x="2948615" y="3776798"/>
              <a:ext cx="0" cy="184547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Rounded Rectangle 61">
              <a:extLst>
                <a:ext uri="{FF2B5EF4-FFF2-40B4-BE49-F238E27FC236}">
                  <a16:creationId xmlns:a16="http://schemas.microsoft.com/office/drawing/2014/main" id="{9D5CFB9A-1179-F043-AB20-2E9F8786A540}"/>
                </a:ext>
              </a:extLst>
            </p:cNvPr>
            <p:cNvSpPr/>
            <p:nvPr/>
          </p:nvSpPr>
          <p:spPr>
            <a:xfrm>
              <a:off x="2001609" y="3961345"/>
              <a:ext cx="1894012" cy="206287"/>
            </a:xfrm>
            <a:prstGeom prst="roundRect">
              <a:avLst/>
            </a:prstGeom>
            <a:solidFill>
              <a:srgbClr val="254E5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7432" rtlCol="0" anchor="ctr"/>
            <a:lstStyle/>
            <a:p>
              <a:pPr algn="ctr"/>
              <a:r>
                <a:rPr lang="en-US" sz="1200" dirty="0">
                  <a:latin typeface="Bebas Neue" panose="020B0606020202050201" pitchFamily="34" charset="77"/>
                </a:rPr>
                <a:t>Financial assessment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E1259414-F3DC-3D4D-9793-05223519906E}"/>
                </a:ext>
              </a:extLst>
            </p:cNvPr>
            <p:cNvSpPr txBox="1"/>
            <p:nvPr/>
          </p:nvSpPr>
          <p:spPr>
            <a:xfrm>
              <a:off x="3802943" y="3897730"/>
              <a:ext cx="3975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254E52"/>
                  </a:solidFill>
                </a:rPr>
                <a:t>💲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9A1D8A7C-0935-2A47-9D6A-B0C56765203A}"/>
                </a:ext>
              </a:extLst>
            </p:cNvPr>
            <p:cNvSpPr txBox="1"/>
            <p:nvPr/>
          </p:nvSpPr>
          <p:spPr>
            <a:xfrm>
              <a:off x="1684224" y="3889513"/>
              <a:ext cx="3975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254E52"/>
                  </a:solidFill>
                </a:rPr>
                <a:t>💲</a:t>
              </a:r>
            </a:p>
          </p:txBody>
        </p:sp>
      </p:grp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0AFA7F67-ED7B-AA42-81DE-CC6109D32A20}"/>
              </a:ext>
            </a:extLst>
          </p:cNvPr>
          <p:cNvCxnSpPr>
            <a:cxnSpLocks/>
          </p:cNvCxnSpPr>
          <p:nvPr/>
        </p:nvCxnSpPr>
        <p:spPr>
          <a:xfrm>
            <a:off x="2927771" y="1793470"/>
            <a:ext cx="0" cy="30838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261D7C50-264B-8245-8950-1221AF2472C1}"/>
              </a:ext>
            </a:extLst>
          </p:cNvPr>
          <p:cNvCxnSpPr>
            <a:cxnSpLocks/>
          </p:cNvCxnSpPr>
          <p:nvPr/>
        </p:nvCxnSpPr>
        <p:spPr>
          <a:xfrm>
            <a:off x="1387678" y="2663019"/>
            <a:ext cx="882650" cy="32446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EAEA4B7D-7754-3147-B9F7-0307B87F867D}"/>
              </a:ext>
            </a:extLst>
          </p:cNvPr>
          <p:cNvSpPr txBox="1"/>
          <p:nvPr/>
        </p:nvSpPr>
        <p:spPr>
          <a:xfrm>
            <a:off x="1159933" y="1904343"/>
            <a:ext cx="1777999" cy="335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60"/>
              </a:lnSpc>
            </a:pPr>
            <a:r>
              <a:rPr lang="en-US" sz="1600" dirty="0">
                <a:solidFill>
                  <a:schemeClr val="bg1"/>
                </a:solidFill>
                <a:latin typeface="Bebas Neue" panose="020B0606020202050201" pitchFamily="34" charset="77"/>
              </a:rPr>
              <a:t>assessments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E6BB6EE-6006-BF4F-A203-60A5C7C69071}"/>
              </a:ext>
            </a:extLst>
          </p:cNvPr>
          <p:cNvSpPr txBox="1"/>
          <p:nvPr/>
        </p:nvSpPr>
        <p:spPr>
          <a:xfrm>
            <a:off x="2937933" y="1904343"/>
            <a:ext cx="1591734" cy="335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60"/>
              </a:lnSpc>
            </a:pPr>
            <a:r>
              <a:rPr lang="en-US" sz="1600" dirty="0">
                <a:solidFill>
                  <a:schemeClr val="bg1"/>
                </a:solidFill>
                <a:latin typeface="Bebas Neue" panose="020B0606020202050201" pitchFamily="34" charset="77"/>
              </a:rPr>
              <a:t>assessments</a:t>
            </a:r>
          </a:p>
        </p:txBody>
      </p:sp>
      <p:sp>
        <p:nvSpPr>
          <p:cNvPr id="79" name="Rounded Rectangle 78">
            <a:extLst>
              <a:ext uri="{FF2B5EF4-FFF2-40B4-BE49-F238E27FC236}">
                <a16:creationId xmlns:a16="http://schemas.microsoft.com/office/drawing/2014/main" id="{A4F59A80-1A56-7744-B46B-DE65838C06BA}"/>
              </a:ext>
            </a:extLst>
          </p:cNvPr>
          <p:cNvSpPr/>
          <p:nvPr/>
        </p:nvSpPr>
        <p:spPr>
          <a:xfrm>
            <a:off x="5941953" y="160601"/>
            <a:ext cx="5589647" cy="2538711"/>
          </a:xfrm>
          <a:prstGeom prst="roundRect">
            <a:avLst/>
          </a:prstGeom>
          <a:solidFill>
            <a:schemeClr val="accent1">
              <a:alpha val="5000"/>
            </a:schemeClr>
          </a:solidFill>
          <a:ln>
            <a:noFill/>
          </a:ln>
          <a:effectLst>
            <a:glow rad="329838">
              <a:srgbClr val="EA7915">
                <a:alpha val="2244"/>
              </a:srgbClr>
            </a:glow>
            <a:softEdge rad="161352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F063075C-63B4-A24D-AD70-97A38111D419}"/>
              </a:ext>
            </a:extLst>
          </p:cNvPr>
          <p:cNvSpPr/>
          <p:nvPr/>
        </p:nvSpPr>
        <p:spPr>
          <a:xfrm>
            <a:off x="5781316" y="174729"/>
            <a:ext cx="5981620" cy="2570917"/>
          </a:xfrm>
          <a:prstGeom prst="roundRect">
            <a:avLst/>
          </a:prstGeom>
          <a:noFill/>
          <a:ln>
            <a:noFill/>
          </a:ln>
          <a:effectLst>
            <a:glow rad="282225">
              <a:schemeClr val="accent1">
                <a:satMod val="175000"/>
                <a:alpha val="6222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rtlCol="0" anchor="t">
            <a:spAutoFit/>
          </a:bodyPr>
          <a:lstStyle/>
          <a:p>
            <a:r>
              <a:rPr lang="en-US" dirty="0">
                <a:solidFill>
                  <a:srgbClr val="B0585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yriad Pro Cond" panose="020B0506030403020204" pitchFamily="34" charset="0"/>
              </a:rPr>
              <a:t>Immediate Needs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Myriad Pro Light Cond" panose="020B0406030403020204" pitchFamily="34" charset="0"/>
              </a:rPr>
              <a:t>Rx Filled and Reviewed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Myriad Pro Light Cond" panose="020B0406030403020204" pitchFamily="34" charset="0"/>
              </a:rPr>
              <a:t>Recuperative Care (Assisted Living)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Myriad Pro Light Cond" panose="020B0406030403020204" pitchFamily="34" charset="0"/>
              </a:rPr>
              <a:t>P.T. Home Health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Myriad Pro Light Cond" panose="020B0406030403020204" pitchFamily="34" charset="0"/>
              </a:rPr>
              <a:t>Apply to Social Security — increase S.S.I.</a:t>
            </a:r>
          </a:p>
          <a:p>
            <a:r>
              <a:rPr lang="en-US" dirty="0">
                <a:solidFill>
                  <a:srgbClr val="EA791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yriad Pro Cond" panose="020B0506030403020204" pitchFamily="34" charset="0"/>
              </a:rPr>
              <a:t>Short-Term Goals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Myriad Pro Light Cond" panose="020B0406030403020204" pitchFamily="34" charset="0"/>
              </a:rPr>
              <a:t>PCP Appointment,  Dental Appointment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Myriad Pro Light Cond" panose="020B0406030403020204" pitchFamily="34" charset="0"/>
              </a:rPr>
              <a:t>Home Modification (deep clean, grab bars, bath-tub cut out)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Myriad Pro Light Cond" panose="020B0406030403020204" pitchFamily="34" charset="0"/>
              </a:rPr>
              <a:t>Family Caregiver Training</a:t>
            </a:r>
          </a:p>
        </p:txBody>
      </p:sp>
      <p:pic>
        <p:nvPicPr>
          <p:cNvPr id="81" name="Picture 80" descr="Icon&#10;&#10;Description automatically generated">
            <a:extLst>
              <a:ext uri="{FF2B5EF4-FFF2-40B4-BE49-F238E27FC236}">
                <a16:creationId xmlns:a16="http://schemas.microsoft.com/office/drawing/2014/main" id="{67E5B708-352A-0D40-966F-6E76F446EF1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3480" y="3858496"/>
            <a:ext cx="2050259" cy="1870597"/>
          </a:xfrm>
          <a:prstGeom prst="rect">
            <a:avLst/>
          </a:prstGeom>
        </p:spPr>
      </p:pic>
      <p:grpSp>
        <p:nvGrpSpPr>
          <p:cNvPr id="82" name="Group 81">
            <a:extLst>
              <a:ext uri="{FF2B5EF4-FFF2-40B4-BE49-F238E27FC236}">
                <a16:creationId xmlns:a16="http://schemas.microsoft.com/office/drawing/2014/main" id="{86A6540D-17B2-F04A-B032-7BEAC1F5B2A2}"/>
              </a:ext>
            </a:extLst>
          </p:cNvPr>
          <p:cNvGrpSpPr/>
          <p:nvPr/>
        </p:nvGrpSpPr>
        <p:grpSpPr>
          <a:xfrm>
            <a:off x="236567" y="4205993"/>
            <a:ext cx="3956513" cy="2528274"/>
            <a:chOff x="236567" y="4205993"/>
            <a:chExt cx="3956513" cy="2528274"/>
          </a:xfrm>
        </p:grpSpPr>
        <p:pic>
          <p:nvPicPr>
            <p:cNvPr id="83" name="Picture 82" descr="A picture containing text, iPod&#10;&#10;Description automatically generated">
              <a:extLst>
                <a:ext uri="{FF2B5EF4-FFF2-40B4-BE49-F238E27FC236}">
                  <a16:creationId xmlns:a16="http://schemas.microsoft.com/office/drawing/2014/main" id="{88A3E010-6FE9-A547-A680-10418D1C1B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64028" y="4205993"/>
              <a:ext cx="2529052" cy="2528274"/>
            </a:xfrm>
            <a:prstGeom prst="rect">
              <a:avLst/>
            </a:prstGeom>
          </p:spPr>
        </p:pic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ADEC1A34-1224-F748-BD88-187B6B41414C}"/>
                </a:ext>
              </a:extLst>
            </p:cNvPr>
            <p:cNvSpPr txBox="1"/>
            <p:nvPr/>
          </p:nvSpPr>
          <p:spPr>
            <a:xfrm>
              <a:off x="236567" y="5217105"/>
              <a:ext cx="20236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Myriad Pro Light Cond" panose="020B0406030403020204" pitchFamily="34" charset="0"/>
                </a:rPr>
                <a:t>Master</a:t>
              </a:r>
              <a:r>
                <a:rPr lang="en-US" b="1" dirty="0">
                  <a:solidFill>
                    <a:srgbClr val="EA7915"/>
                  </a:solidFill>
                  <a:latin typeface="Myriad Pro Light Cond" panose="020B0406030403020204" pitchFamily="34" charset="0"/>
                </a:rPr>
                <a:t>•</a:t>
              </a:r>
              <a:r>
                <a:rPr lang="en-US" b="1" dirty="0">
                  <a:solidFill>
                    <a:schemeClr val="bg1"/>
                  </a:solidFill>
                  <a:latin typeface="Myriad Pro Light Cond" panose="020B0406030403020204" pitchFamily="34" charset="0"/>
                </a:rPr>
                <a:t>Care Plan</a:t>
              </a:r>
            </a:p>
          </p:txBody>
        </p: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E7BF0D73-0458-434A-B4C1-98F858483557}"/>
              </a:ext>
            </a:extLst>
          </p:cNvPr>
          <p:cNvSpPr txBox="1"/>
          <p:nvPr/>
        </p:nvSpPr>
        <p:spPr>
          <a:xfrm>
            <a:off x="8845872" y="160601"/>
            <a:ext cx="2861493" cy="1708160"/>
          </a:xfrm>
          <a:prstGeom prst="rect">
            <a:avLst/>
          </a:prstGeom>
          <a:solidFill>
            <a:srgbClr val="EA7915">
              <a:alpha val="2000"/>
            </a:srgbClr>
          </a:solidFill>
          <a:effectLst>
            <a:glow rad="304836">
              <a:srgbClr val="EA7915">
                <a:alpha val="5000"/>
              </a:srgbClr>
            </a:glow>
            <a:softEdge rad="356527"/>
          </a:effectLst>
        </p:spPr>
        <p:txBody>
          <a:bodyPr wrap="square" rtlCol="0">
            <a:spAutoFit/>
          </a:bodyPr>
          <a:lstStyle/>
          <a:p>
            <a:pPr>
              <a:lnSpc>
                <a:spcPts val="1760"/>
              </a:lnSpc>
            </a:pPr>
            <a:r>
              <a:rPr lang="en-US" dirty="0">
                <a:solidFill>
                  <a:srgbClr val="767B6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yriad Pro Cond" panose="020B0506030403020204" pitchFamily="34" charset="0"/>
              </a:rPr>
              <a:t>Long-Term Goals </a:t>
            </a:r>
            <a:br>
              <a:rPr lang="en-US" dirty="0">
                <a:solidFill>
                  <a:srgbClr val="767B6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yriad Pro Cond" panose="020B0506030403020204" pitchFamily="34" charset="0"/>
              </a:rPr>
            </a:br>
            <a:r>
              <a:rPr lang="en-US" i="1" dirty="0">
                <a:solidFill>
                  <a:srgbClr val="767B6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yriad Pro Cond" panose="020B0506030403020204" pitchFamily="34" charset="0"/>
              </a:rPr>
              <a:t>“Highest Level of Independence” </a:t>
            </a:r>
          </a:p>
          <a:p>
            <a:pPr marL="285750" indent="-285750">
              <a:lnSpc>
                <a:spcPts val="176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Myriad Pro Light Cond" panose="020B0406030403020204" pitchFamily="34" charset="0"/>
              </a:rPr>
              <a:t>Return Home</a:t>
            </a:r>
          </a:p>
          <a:p>
            <a:pPr marL="285750" indent="-285750">
              <a:lnSpc>
                <a:spcPts val="176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Myriad Pro Light Cond" panose="020B0406030403020204" pitchFamily="34" charset="0"/>
              </a:rPr>
              <a:t>Thanksgiving at “Grandma’s House”</a:t>
            </a:r>
          </a:p>
          <a:p>
            <a:pPr marL="285750" indent="-285750">
              <a:lnSpc>
                <a:spcPts val="176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Myriad Pro Light Cond" panose="020B0406030403020204" pitchFamily="34" charset="0"/>
              </a:rPr>
              <a:t>Reduce E.D. Visits</a:t>
            </a:r>
          </a:p>
          <a:p>
            <a:pPr marL="285750" indent="-285750">
              <a:lnSpc>
                <a:spcPts val="176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Myriad Pro Light Cond" panose="020B0406030403020204" pitchFamily="34" charset="0"/>
              </a:rPr>
              <a:t>Reduce Length of Stay</a:t>
            </a:r>
          </a:p>
          <a:p>
            <a:pPr marL="285750" indent="-285750">
              <a:lnSpc>
                <a:spcPts val="1760"/>
              </a:lnSpc>
              <a:buFont typeface="Arial" panose="020B0604020202020204" pitchFamily="34" charset="0"/>
              <a:buChar char="•"/>
            </a:pPr>
            <a:endParaRPr lang="en-US" dirty="0"/>
          </a:p>
        </p:txBody>
      </p:sp>
      <p:cxnSp>
        <p:nvCxnSpPr>
          <p:cNvPr id="86" name="Elbow Connector 85">
            <a:extLst>
              <a:ext uri="{FF2B5EF4-FFF2-40B4-BE49-F238E27FC236}">
                <a16:creationId xmlns:a16="http://schemas.microsoft.com/office/drawing/2014/main" id="{FAE1E3CF-FB3C-FE45-9F22-8CAD289B3A54}"/>
              </a:ext>
            </a:extLst>
          </p:cNvPr>
          <p:cNvCxnSpPr>
            <a:cxnSpLocks/>
          </p:cNvCxnSpPr>
          <p:nvPr/>
        </p:nvCxnSpPr>
        <p:spPr>
          <a:xfrm rot="10800000" flipV="1">
            <a:off x="4098830" y="4793794"/>
            <a:ext cx="3737579" cy="568418"/>
          </a:xfrm>
          <a:prstGeom prst="bentConnector3">
            <a:avLst/>
          </a:prstGeom>
          <a:ln w="12700">
            <a:solidFill>
              <a:schemeClr val="bg1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B626BF9D-124F-6144-AB7D-2121FEB46EF0}"/>
              </a:ext>
            </a:extLst>
          </p:cNvPr>
          <p:cNvSpPr txBox="1"/>
          <p:nvPr/>
        </p:nvSpPr>
        <p:spPr>
          <a:xfrm>
            <a:off x="5781316" y="58034"/>
            <a:ext cx="11160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  <a:latin typeface="Myriad Pro Light Cond" panose="020B0406030403020204" pitchFamily="34" charset="0"/>
              </a:rPr>
              <a:t>Sample:</a:t>
            </a: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41F2EDF6-5BCB-F74D-8A3C-7B6D59055514}"/>
              </a:ext>
            </a:extLst>
          </p:cNvPr>
          <p:cNvSpPr/>
          <p:nvPr/>
        </p:nvSpPr>
        <p:spPr>
          <a:xfrm>
            <a:off x="4083735" y="3491678"/>
            <a:ext cx="3706287" cy="1458752"/>
          </a:xfrm>
          <a:prstGeom prst="ellipse">
            <a:avLst/>
          </a:prstGeom>
          <a:solidFill>
            <a:srgbClr val="EA791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ctr"/>
          <a:lstStyle/>
          <a:p>
            <a:pPr>
              <a:lnSpc>
                <a:spcPts val="1760"/>
              </a:lnSpc>
            </a:pPr>
            <a:r>
              <a:rPr lang="en-US" dirty="0">
                <a:latin typeface="Myriad Pro Cond" panose="020B0506030403020204" pitchFamily="34" charset="0"/>
              </a:rPr>
              <a:t>Master•Care Plan Developed</a:t>
            </a:r>
          </a:p>
          <a:p>
            <a:pPr>
              <a:lnSpc>
                <a:spcPts val="1760"/>
              </a:lnSpc>
            </a:pPr>
            <a:endParaRPr lang="en-US" dirty="0">
              <a:latin typeface="Myriad Pro Cond" panose="020B0506030403020204" pitchFamily="34" charset="0"/>
            </a:endParaRPr>
          </a:p>
          <a:p>
            <a:pPr>
              <a:lnSpc>
                <a:spcPts val="1760"/>
              </a:lnSpc>
            </a:pPr>
            <a:r>
              <a:rPr lang="en-US" dirty="0">
                <a:latin typeface="Myriad Pro Cond" panose="020B0506030403020204" pitchFamily="34" charset="0"/>
              </a:rPr>
              <a:t>Communicated to Stakeholders at</a:t>
            </a:r>
          </a:p>
          <a:p>
            <a:pPr>
              <a:lnSpc>
                <a:spcPts val="1760"/>
              </a:lnSpc>
            </a:pPr>
            <a:r>
              <a:rPr lang="en-US" dirty="0">
                <a:latin typeface="Myriad Pro Cond" panose="020B0506030403020204" pitchFamily="34" charset="0"/>
              </a:rPr>
              <a:t>Health Organization and to PCP</a:t>
            </a:r>
          </a:p>
          <a:p>
            <a:pPr marL="0" lvl="1">
              <a:lnSpc>
                <a:spcPts val="1760"/>
              </a:lnSpc>
            </a:pPr>
            <a:endParaRPr lang="en-US" dirty="0">
              <a:latin typeface="Myriad Pro Cond" panose="020B0506030403020204" pitchFamily="34" charset="0"/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CD348F98-27B8-D74F-AE41-F8BA23AAE921}"/>
              </a:ext>
            </a:extLst>
          </p:cNvPr>
          <p:cNvSpPr/>
          <p:nvPr/>
        </p:nvSpPr>
        <p:spPr>
          <a:xfrm>
            <a:off x="8398651" y="2308768"/>
            <a:ext cx="3340224" cy="1458752"/>
          </a:xfrm>
          <a:prstGeom prst="ellipse">
            <a:avLst/>
          </a:prstGeom>
          <a:solidFill>
            <a:srgbClr val="EA791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ctr"/>
          <a:lstStyle/>
          <a:p>
            <a:pPr>
              <a:lnSpc>
                <a:spcPts val="1760"/>
              </a:lnSpc>
            </a:pPr>
            <a:r>
              <a:rPr lang="en-US" dirty="0">
                <a:latin typeface="Myriad Pro Cond" panose="020B0506030403020204" pitchFamily="34" charset="0"/>
              </a:rPr>
              <a:t>Plan Includes: </a:t>
            </a:r>
          </a:p>
          <a:p>
            <a:pPr marL="342900" indent="-342900">
              <a:lnSpc>
                <a:spcPts val="1760"/>
              </a:lnSpc>
              <a:buFont typeface="+mj-lt"/>
              <a:buAutoNum type="arabicPeriod"/>
            </a:pPr>
            <a:r>
              <a:rPr lang="en-US" dirty="0">
                <a:latin typeface="Myriad Pro Cond" panose="020B0506030403020204" pitchFamily="34" charset="0"/>
              </a:rPr>
              <a:t>Immediate Needs (for DC)</a:t>
            </a:r>
          </a:p>
          <a:p>
            <a:pPr marL="342900" indent="-342900">
              <a:lnSpc>
                <a:spcPts val="1760"/>
              </a:lnSpc>
              <a:buFont typeface="+mj-lt"/>
              <a:buAutoNum type="arabicPeriod"/>
            </a:pPr>
            <a:r>
              <a:rPr lang="en-US" dirty="0">
                <a:latin typeface="Myriad Pro Cond" panose="020B0506030403020204" pitchFamily="34" charset="0"/>
              </a:rPr>
              <a:t>Short-Term Goals</a:t>
            </a:r>
          </a:p>
          <a:p>
            <a:pPr marL="342900" indent="-342900">
              <a:lnSpc>
                <a:spcPts val="1760"/>
              </a:lnSpc>
              <a:buFont typeface="+mj-lt"/>
              <a:buAutoNum type="arabicPeriod"/>
            </a:pPr>
            <a:r>
              <a:rPr lang="en-US" dirty="0">
                <a:latin typeface="Myriad Pro Cond" panose="020B0506030403020204" pitchFamily="34" charset="0"/>
              </a:rPr>
              <a:t>Long-Term Goals</a:t>
            </a:r>
          </a:p>
          <a:p>
            <a:pPr marL="0" lvl="1">
              <a:lnSpc>
                <a:spcPts val="1760"/>
              </a:lnSpc>
            </a:pPr>
            <a:endParaRPr lang="en-US" dirty="0">
              <a:latin typeface="Myriad Pro Cond" panose="020B0506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40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7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80" grpId="0" build="p" bldLvl="2"/>
      <p:bldP spid="85" grpId="0" build="p" bldLvl="2" animBg="1"/>
      <p:bldP spid="87" grpId="0" build="p" bldLvl="2"/>
      <p:bldP spid="88" grpId="0" animBg="1"/>
      <p:bldP spid="8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FA86360-3460-9647-B4D5-F02AFFDC3E12}"/>
              </a:ext>
            </a:extLst>
          </p:cNvPr>
          <p:cNvSpPr/>
          <p:nvPr/>
        </p:nvSpPr>
        <p:spPr>
          <a:xfrm>
            <a:off x="4156547" y="3889513"/>
            <a:ext cx="961047" cy="97374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480CB78-1BFA-1449-AC9C-72BFBEB2A9CC}"/>
              </a:ext>
            </a:extLst>
          </p:cNvPr>
          <p:cNvSpPr/>
          <p:nvPr/>
        </p:nvSpPr>
        <p:spPr>
          <a:xfrm>
            <a:off x="5891303" y="2900631"/>
            <a:ext cx="961047" cy="97374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C9BF67B-1031-BC46-A7D4-0323CAB64A1A}"/>
              </a:ext>
            </a:extLst>
          </p:cNvPr>
          <p:cNvSpPr/>
          <p:nvPr/>
        </p:nvSpPr>
        <p:spPr>
          <a:xfrm>
            <a:off x="9630752" y="2118386"/>
            <a:ext cx="961047" cy="97374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548EBCF-7458-6249-A34D-FC2CDAF46FF6}"/>
              </a:ext>
            </a:extLst>
          </p:cNvPr>
          <p:cNvGrpSpPr/>
          <p:nvPr/>
        </p:nvGrpSpPr>
        <p:grpSpPr>
          <a:xfrm>
            <a:off x="660400" y="123733"/>
            <a:ext cx="4572000" cy="704850"/>
            <a:chOff x="660400" y="241300"/>
            <a:chExt cx="4572000" cy="704850"/>
          </a:xfrm>
        </p:grpSpPr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4AC8C088-2411-1D43-BB52-EC8A8180D95C}"/>
                </a:ext>
              </a:extLst>
            </p:cNvPr>
            <p:cNvSpPr/>
            <p:nvPr/>
          </p:nvSpPr>
          <p:spPr>
            <a:xfrm>
              <a:off x="660400" y="241300"/>
              <a:ext cx="1803400" cy="698500"/>
            </a:xfrm>
            <a:prstGeom prst="roundRect">
              <a:avLst/>
            </a:prstGeom>
            <a:solidFill>
              <a:srgbClr val="A4B4B7"/>
            </a:solidFill>
            <a:ln>
              <a:solidFill>
                <a:srgbClr val="A4B4B7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Myriad Pro" panose="020B0503030403020204" pitchFamily="34" charset="0"/>
                </a:rPr>
                <a:t>Referral</a:t>
              </a:r>
              <a:br>
                <a:rPr lang="en-US" dirty="0">
                  <a:latin typeface="Myriad Pro" panose="020B0503030403020204" pitchFamily="34" charset="0"/>
                </a:rPr>
              </a:br>
              <a:r>
                <a:rPr lang="en-US" sz="1600" dirty="0">
                  <a:latin typeface="Myriad Pro" panose="020B0503030403020204" pitchFamily="34" charset="0"/>
                </a:rPr>
                <a:t>(i.e. from E.D.)</a:t>
              </a:r>
              <a:endParaRPr lang="en-US" dirty="0">
                <a:latin typeface="Myriad Pro" panose="020B0503030403020204" pitchFamily="34" charset="0"/>
              </a:endParaRPr>
            </a:p>
          </p:txBody>
        </p:sp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10EE148A-3BD4-0249-8253-383B297B63BA}"/>
                </a:ext>
              </a:extLst>
            </p:cNvPr>
            <p:cNvSpPr/>
            <p:nvPr/>
          </p:nvSpPr>
          <p:spPr>
            <a:xfrm>
              <a:off x="3429000" y="247650"/>
              <a:ext cx="1803400" cy="698500"/>
            </a:xfrm>
            <a:prstGeom prst="roundRect">
              <a:avLst/>
            </a:prstGeom>
            <a:solidFill>
              <a:srgbClr val="A4B4B7"/>
            </a:solidFill>
            <a:ln>
              <a:solidFill>
                <a:srgbClr val="A4B4B7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Myriad Pro" panose="020B0503030403020204" pitchFamily="34" charset="0"/>
                </a:rPr>
                <a:t>Discharge</a:t>
              </a:r>
            </a:p>
          </p:txBody>
        </p:sp>
      </p:grpSp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920D9B8D-D922-4D4A-BEFA-E4C3BC701CD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3480" y="3858496"/>
            <a:ext cx="2050259" cy="1870597"/>
          </a:xfrm>
          <a:prstGeom prst="rect">
            <a:avLst/>
          </a:prstGeom>
          <a:effectLst>
            <a:glow rad="1061197">
              <a:srgbClr val="EA7915">
                <a:alpha val="22000"/>
              </a:srgbClr>
            </a:glow>
          </a:effec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454740D-A0D0-6749-94D4-04603DB5458C}"/>
              </a:ext>
            </a:extLst>
          </p:cNvPr>
          <p:cNvSpPr txBox="1"/>
          <p:nvPr/>
        </p:nvSpPr>
        <p:spPr>
          <a:xfrm>
            <a:off x="675852" y="1262217"/>
            <a:ext cx="194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Myriad Pro Light Cond" panose="020B0406030403020204" pitchFamily="34" charset="0"/>
              </a:rPr>
              <a:t>Master</a:t>
            </a:r>
            <a:r>
              <a:rPr lang="en-US" b="1" dirty="0">
                <a:solidFill>
                  <a:srgbClr val="EA7915"/>
                </a:solidFill>
                <a:latin typeface="Myriad Pro Light Cond" panose="020B0406030403020204" pitchFamily="34" charset="0"/>
              </a:rPr>
              <a:t>•</a:t>
            </a:r>
            <a:r>
              <a:rPr lang="en-US" b="1" dirty="0">
                <a:solidFill>
                  <a:schemeClr val="bg1"/>
                </a:solidFill>
                <a:latin typeface="Myriad Pro Light Cond" panose="020B0406030403020204" pitchFamily="34" charset="0"/>
              </a:rPr>
              <a:t>Care Navigator</a:t>
            </a:r>
          </a:p>
        </p:txBody>
      </p:sp>
      <p:cxnSp>
        <p:nvCxnSpPr>
          <p:cNvPr id="30" name="Elbow Connector 29">
            <a:extLst>
              <a:ext uri="{FF2B5EF4-FFF2-40B4-BE49-F238E27FC236}">
                <a16:creationId xmlns:a16="http://schemas.microsoft.com/office/drawing/2014/main" id="{DF5D32EB-A714-4C47-9BBD-DD8E1EC58449}"/>
              </a:ext>
            </a:extLst>
          </p:cNvPr>
          <p:cNvCxnSpPr>
            <a:endCxn id="32" idx="0"/>
          </p:cNvCxnSpPr>
          <p:nvPr/>
        </p:nvCxnSpPr>
        <p:spPr>
          <a:xfrm>
            <a:off x="2463800" y="472983"/>
            <a:ext cx="465974" cy="441171"/>
          </a:xfrm>
          <a:prstGeom prst="bentConnector2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0">
            <a:extLst>
              <a:ext uri="{FF2B5EF4-FFF2-40B4-BE49-F238E27FC236}">
                <a16:creationId xmlns:a16="http://schemas.microsoft.com/office/drawing/2014/main" id="{E3417C40-57E5-1F49-B810-9A05BE986DF3}"/>
              </a:ext>
            </a:extLst>
          </p:cNvPr>
          <p:cNvCxnSpPr>
            <a:cxnSpLocks/>
          </p:cNvCxnSpPr>
          <p:nvPr/>
        </p:nvCxnSpPr>
        <p:spPr>
          <a:xfrm rot="10800000" flipV="1">
            <a:off x="2927546" y="473667"/>
            <a:ext cx="499226" cy="434821"/>
          </a:xfrm>
          <a:prstGeom prst="bentConnector2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96A25EC0-A27C-3643-BFD4-A3127B06EE3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6329" y="914154"/>
            <a:ext cx="906890" cy="91137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6EF4EF1-6488-2549-9A0F-45E6EADF373B}"/>
              </a:ext>
            </a:extLst>
          </p:cNvPr>
          <p:cNvSpPr txBox="1"/>
          <p:nvPr/>
        </p:nvSpPr>
        <p:spPr>
          <a:xfrm>
            <a:off x="3919774" y="973343"/>
            <a:ext cx="29043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yriad Pro Cond" panose="020B0506030403020204" pitchFamily="34" charset="0"/>
              </a:rPr>
              <a:t>Consent</a:t>
            </a:r>
          </a:p>
          <a:p>
            <a:r>
              <a:rPr lang="en-US" dirty="0">
                <a:solidFill>
                  <a:schemeClr val="bg1"/>
                </a:solidFill>
                <a:latin typeface="Myriad Pro Cond" panose="020B0506030403020204" pitchFamily="34" charset="0"/>
              </a:rPr>
              <a:t>H &amp; P / Medication List</a:t>
            </a:r>
          </a:p>
          <a:p>
            <a:r>
              <a:rPr lang="en-US" dirty="0">
                <a:solidFill>
                  <a:schemeClr val="bg1"/>
                </a:solidFill>
                <a:latin typeface="Myriad Pro Cond" panose="020B0506030403020204" pitchFamily="34" charset="0"/>
              </a:rPr>
              <a:t>PT Notes …</a:t>
            </a:r>
          </a:p>
        </p:txBody>
      </p:sp>
      <p:pic>
        <p:nvPicPr>
          <p:cNvPr id="34" name="Graphic 33" descr="Checkbox Checked with solid fill">
            <a:extLst>
              <a:ext uri="{FF2B5EF4-FFF2-40B4-BE49-F238E27FC236}">
                <a16:creationId xmlns:a16="http://schemas.microsoft.com/office/drawing/2014/main" id="{FF3FF7AB-5938-6047-9BFE-1F1F966B64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59647" y="914154"/>
            <a:ext cx="457200" cy="457200"/>
          </a:xfrm>
          <a:prstGeom prst="rect">
            <a:avLst/>
          </a:prstGeom>
        </p:spPr>
      </p:pic>
      <p:pic>
        <p:nvPicPr>
          <p:cNvPr id="35" name="Graphic 34" descr="Checkbox Checked with solid fill">
            <a:extLst>
              <a:ext uri="{FF2B5EF4-FFF2-40B4-BE49-F238E27FC236}">
                <a16:creationId xmlns:a16="http://schemas.microsoft.com/office/drawing/2014/main" id="{F8439C50-8C95-EE42-8A7B-DDC6E879B5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59647" y="1196883"/>
            <a:ext cx="457200" cy="457200"/>
          </a:xfrm>
          <a:prstGeom prst="rect">
            <a:avLst/>
          </a:prstGeom>
        </p:spPr>
      </p:pic>
      <p:pic>
        <p:nvPicPr>
          <p:cNvPr id="36" name="Graphic 35" descr="Checkbox Checked with solid fill">
            <a:extLst>
              <a:ext uri="{FF2B5EF4-FFF2-40B4-BE49-F238E27FC236}">
                <a16:creationId xmlns:a16="http://schemas.microsoft.com/office/drawing/2014/main" id="{435B8222-C131-A745-9BA7-047CEFE92A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59647" y="1498662"/>
            <a:ext cx="457200" cy="45720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33B3C3B5-752F-AE4E-85ED-DC74AC4C24A1}"/>
              </a:ext>
            </a:extLst>
          </p:cNvPr>
          <p:cNvGrpSpPr/>
          <p:nvPr/>
        </p:nvGrpSpPr>
        <p:grpSpPr>
          <a:xfrm>
            <a:off x="2437125" y="2126098"/>
            <a:ext cx="989647" cy="731520"/>
            <a:chOff x="2452649" y="2166577"/>
            <a:chExt cx="989647" cy="731520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5A0C68D4-5604-1549-BD61-BA34AA142A4A}"/>
                </a:ext>
              </a:extLst>
            </p:cNvPr>
            <p:cNvSpPr/>
            <p:nvPr/>
          </p:nvSpPr>
          <p:spPr>
            <a:xfrm>
              <a:off x="2576211" y="2166577"/>
              <a:ext cx="731520" cy="731520"/>
            </a:xfrm>
            <a:prstGeom prst="ellipse">
              <a:avLst/>
            </a:prstGeom>
            <a:solidFill>
              <a:srgbClr val="B058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Myriad Pro Cond" panose="020B0506030403020204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0D8DA3D-72B7-454A-BBF0-E61FF60A9938}"/>
                </a:ext>
              </a:extLst>
            </p:cNvPr>
            <p:cNvSpPr txBox="1"/>
            <p:nvPr/>
          </p:nvSpPr>
          <p:spPr>
            <a:xfrm>
              <a:off x="2452649" y="2261708"/>
              <a:ext cx="989647" cy="512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60"/>
                </a:lnSpc>
              </a:pPr>
              <a:r>
                <a:rPr lang="en-US" sz="1600" dirty="0">
                  <a:latin typeface="Myriad Pro Cond" panose="020B0506030403020204" pitchFamily="34" charset="0"/>
                </a:rPr>
                <a:t>Family / </a:t>
              </a:r>
              <a:br>
                <a:rPr lang="en-US" sz="1600" dirty="0">
                  <a:latin typeface="Myriad Pro Cond" panose="020B0506030403020204" pitchFamily="34" charset="0"/>
                </a:rPr>
              </a:br>
              <a:r>
                <a:rPr lang="en-US" sz="1600" dirty="0">
                  <a:latin typeface="Myriad Pro Cond" panose="020B0506030403020204" pitchFamily="34" charset="0"/>
                </a:rPr>
                <a:t>Caregiver(s)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15C92E7-74E0-0844-ABF7-4F0983BA71FB}"/>
              </a:ext>
            </a:extLst>
          </p:cNvPr>
          <p:cNvGrpSpPr/>
          <p:nvPr/>
        </p:nvGrpSpPr>
        <p:grpSpPr>
          <a:xfrm>
            <a:off x="732986" y="2126098"/>
            <a:ext cx="794585" cy="731520"/>
            <a:chOff x="732986" y="2194999"/>
            <a:chExt cx="794585" cy="731520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D0403F50-1822-CC4C-AEB2-0FE8E4278E4D}"/>
                </a:ext>
              </a:extLst>
            </p:cNvPr>
            <p:cNvSpPr/>
            <p:nvPr/>
          </p:nvSpPr>
          <p:spPr>
            <a:xfrm>
              <a:off x="752046" y="2194999"/>
              <a:ext cx="731520" cy="73152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0C70ED4-D2BE-B74E-8A30-91F6FED41E3C}"/>
                </a:ext>
              </a:extLst>
            </p:cNvPr>
            <p:cNvSpPr txBox="1"/>
            <p:nvPr/>
          </p:nvSpPr>
          <p:spPr>
            <a:xfrm>
              <a:off x="732986" y="2387962"/>
              <a:ext cx="794585" cy="3439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60"/>
                </a:lnSpc>
              </a:pPr>
              <a:r>
                <a:rPr lang="en-US" dirty="0">
                  <a:latin typeface="Myriad Pro Cond" panose="020B0506030403020204" pitchFamily="34" charset="0"/>
                </a:rPr>
                <a:t>Patient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82DF6E9-F55E-A04E-B3BD-BB2236839834}"/>
              </a:ext>
            </a:extLst>
          </p:cNvPr>
          <p:cNvGrpSpPr/>
          <p:nvPr/>
        </p:nvGrpSpPr>
        <p:grpSpPr>
          <a:xfrm>
            <a:off x="3797013" y="1882476"/>
            <a:ext cx="1451211" cy="984400"/>
            <a:chOff x="4150567" y="1995626"/>
            <a:chExt cx="1719028" cy="1152302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2E42F2E0-ABA3-CD4C-8796-51157C0CD9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84631" y="1995626"/>
              <a:ext cx="850901" cy="74930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0D4259E-B727-324E-B097-B5D54BAE8B09}"/>
                </a:ext>
              </a:extLst>
            </p:cNvPr>
            <p:cNvSpPr txBox="1"/>
            <p:nvPr/>
          </p:nvSpPr>
          <p:spPr>
            <a:xfrm>
              <a:off x="4150567" y="2547475"/>
              <a:ext cx="1719028" cy="600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60"/>
                </a:lnSpc>
              </a:pPr>
              <a:r>
                <a:rPr lang="en-US" sz="1600" dirty="0">
                  <a:solidFill>
                    <a:schemeClr val="bg1"/>
                  </a:solidFill>
                  <a:latin typeface="Myriad Pro Cond" panose="020B0506030403020204" pitchFamily="34" charset="0"/>
                </a:rPr>
                <a:t>Home /</a:t>
              </a:r>
              <a:br>
                <a:rPr lang="en-US" sz="1600" dirty="0">
                  <a:solidFill>
                    <a:schemeClr val="bg1"/>
                  </a:solidFill>
                  <a:latin typeface="Myriad Pro Cond" panose="020B0506030403020204" pitchFamily="34" charset="0"/>
                </a:rPr>
              </a:br>
              <a:r>
                <a:rPr lang="en-US" sz="1600" dirty="0">
                  <a:solidFill>
                    <a:schemeClr val="bg1"/>
                  </a:solidFill>
                  <a:latin typeface="Myriad Pro Cond" panose="020B0506030403020204" pitchFamily="34" charset="0"/>
                </a:rPr>
                <a:t>Environment</a:t>
              </a:r>
            </a:p>
          </p:txBody>
        </p:sp>
      </p:grp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0CFE3E1C-E6C7-9845-A4D7-8E896B81B2E4}"/>
              </a:ext>
            </a:extLst>
          </p:cNvPr>
          <p:cNvCxnSpPr>
            <a:cxnSpLocks/>
          </p:cNvCxnSpPr>
          <p:nvPr/>
        </p:nvCxnSpPr>
        <p:spPr>
          <a:xfrm>
            <a:off x="1135297" y="1955862"/>
            <a:ext cx="340361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8528E0BE-D316-4445-BBF7-40AD5E176A88}"/>
              </a:ext>
            </a:extLst>
          </p:cNvPr>
          <p:cNvCxnSpPr>
            <a:cxnSpLocks/>
          </p:cNvCxnSpPr>
          <p:nvPr/>
        </p:nvCxnSpPr>
        <p:spPr>
          <a:xfrm>
            <a:off x="1135297" y="1957192"/>
            <a:ext cx="0" cy="17890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2F0FDF3B-570A-1F48-B24E-883B3C275671}"/>
              </a:ext>
            </a:extLst>
          </p:cNvPr>
          <p:cNvSpPr/>
          <p:nvPr/>
        </p:nvSpPr>
        <p:spPr>
          <a:xfrm>
            <a:off x="628633" y="3180421"/>
            <a:ext cx="2800367" cy="546717"/>
          </a:xfrm>
          <a:prstGeom prst="roundRect">
            <a:avLst/>
          </a:prstGeom>
          <a:noFill/>
          <a:ln>
            <a:solidFill>
              <a:schemeClr val="accent1">
                <a:shade val="50000"/>
                <a:alpha val="1000"/>
              </a:schemeClr>
            </a:solidFill>
          </a:ln>
          <a:effectLst>
            <a:glow rad="485367">
              <a:schemeClr val="accent1">
                <a:satMod val="175000"/>
                <a:alpha val="1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33DAA4E-9349-944D-9972-26AD672B1314}"/>
              </a:ext>
            </a:extLst>
          </p:cNvPr>
          <p:cNvGrpSpPr/>
          <p:nvPr/>
        </p:nvGrpSpPr>
        <p:grpSpPr>
          <a:xfrm>
            <a:off x="2123237" y="2941640"/>
            <a:ext cx="1610635" cy="889844"/>
            <a:chOff x="2065465" y="2919472"/>
            <a:chExt cx="1610635" cy="889844"/>
          </a:xfrm>
        </p:grpSpPr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id="{283FF7C2-87F8-6447-87C3-A9678FB55E4F}"/>
                </a:ext>
              </a:extLst>
            </p:cNvPr>
            <p:cNvSpPr/>
            <p:nvPr/>
          </p:nvSpPr>
          <p:spPr>
            <a:xfrm>
              <a:off x="2164519" y="2919472"/>
              <a:ext cx="1484887" cy="889844"/>
            </a:xfrm>
            <a:prstGeom prst="roundRect">
              <a:avLst/>
            </a:prstGeom>
            <a:solidFill>
              <a:schemeClr val="tx1"/>
            </a:solidFill>
            <a:ln w="6350">
              <a:solidFill>
                <a:srgbClr val="767B61"/>
              </a:solidFill>
            </a:ln>
            <a:effectLst>
              <a:glow rad="485367">
                <a:schemeClr val="accent1">
                  <a:satMod val="175000"/>
                  <a:alpha val="10988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B121F90-C462-FF40-BED2-E52B24C3D4D1}"/>
                </a:ext>
              </a:extLst>
            </p:cNvPr>
            <p:cNvSpPr txBox="1"/>
            <p:nvPr/>
          </p:nvSpPr>
          <p:spPr>
            <a:xfrm>
              <a:off x="2065465" y="2942517"/>
              <a:ext cx="1610635" cy="253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160"/>
                </a:lnSpc>
              </a:pPr>
              <a:r>
                <a:rPr lang="en-US" sz="1400" dirty="0">
                  <a:solidFill>
                    <a:schemeClr val="bg1"/>
                  </a:solidFill>
                  <a:latin typeface="Myriad Pro Light Cond" panose="020B0406030403020204" pitchFamily="34" charset="0"/>
                </a:rPr>
                <a:t>Oversight provided by:</a:t>
              </a: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E1D69F18-7A77-C848-9997-38D3C3F7C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05963" y="3146922"/>
              <a:ext cx="467704" cy="590198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1F2E60B-1EB3-F641-A870-D98229717D0E}"/>
                </a:ext>
              </a:extLst>
            </p:cNvPr>
            <p:cNvSpPr txBox="1"/>
            <p:nvPr/>
          </p:nvSpPr>
          <p:spPr>
            <a:xfrm>
              <a:off x="2656016" y="3150192"/>
              <a:ext cx="1019296" cy="6386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360"/>
                </a:lnSpc>
              </a:pPr>
              <a:r>
                <a:rPr lang="en-US" sz="1600" dirty="0">
                  <a:solidFill>
                    <a:schemeClr val="bg1"/>
                  </a:solidFill>
                  <a:latin typeface="Myriad Pro Light Cond" panose="020B0406030403020204" pitchFamily="34" charset="0"/>
                </a:rPr>
                <a:t>Nurse</a:t>
              </a:r>
            </a:p>
            <a:p>
              <a:pPr algn="ctr">
                <a:lnSpc>
                  <a:spcPts val="1360"/>
                </a:lnSpc>
              </a:pPr>
              <a:r>
                <a:rPr lang="en-US" sz="1600" dirty="0">
                  <a:solidFill>
                    <a:schemeClr val="bg1"/>
                  </a:solidFill>
                  <a:latin typeface="Myriad Pro Light Cond" panose="020B0406030403020204" pitchFamily="34" charset="0"/>
                </a:rPr>
                <a:t>MSW</a:t>
              </a:r>
            </a:p>
            <a:p>
              <a:pPr algn="ctr">
                <a:lnSpc>
                  <a:spcPts val="1360"/>
                </a:lnSpc>
              </a:pPr>
              <a:r>
                <a:rPr lang="en-US" sz="1600" dirty="0">
                  <a:solidFill>
                    <a:schemeClr val="bg1"/>
                  </a:solidFill>
                  <a:latin typeface="Myriad Pro Light Cond" panose="020B0406030403020204" pitchFamily="34" charset="0"/>
                </a:rPr>
                <a:t>Pharmacist</a:t>
              </a: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D98785C4-CE3D-854B-A1B0-34AA13C28221}"/>
              </a:ext>
            </a:extLst>
          </p:cNvPr>
          <p:cNvSpPr txBox="1"/>
          <p:nvPr/>
        </p:nvSpPr>
        <p:spPr>
          <a:xfrm>
            <a:off x="194122" y="3163093"/>
            <a:ext cx="194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latin typeface="Myriad Pro Light Cond" panose="020B0406030403020204" pitchFamily="34" charset="0"/>
              </a:rPr>
              <a:t>Navigator Team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FCE11685-75DF-3F4E-B245-B05F766172B5}"/>
              </a:ext>
            </a:extLst>
          </p:cNvPr>
          <p:cNvCxnSpPr>
            <a:cxnSpLocks/>
          </p:cNvCxnSpPr>
          <p:nvPr/>
        </p:nvCxnSpPr>
        <p:spPr>
          <a:xfrm>
            <a:off x="4531831" y="1957192"/>
            <a:ext cx="0" cy="17890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39342CC0-0563-8344-9B91-86B5E2738DED}"/>
              </a:ext>
            </a:extLst>
          </p:cNvPr>
          <p:cNvCxnSpPr>
            <a:cxnSpLocks/>
          </p:cNvCxnSpPr>
          <p:nvPr/>
        </p:nvCxnSpPr>
        <p:spPr>
          <a:xfrm flipH="1">
            <a:off x="3644576" y="2754189"/>
            <a:ext cx="372271" cy="23329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8C0724C7-E152-CA4F-88A2-F61734640104}"/>
              </a:ext>
            </a:extLst>
          </p:cNvPr>
          <p:cNvCxnSpPr>
            <a:cxnSpLocks/>
            <a:stCxn id="38" idx="4"/>
            <a:endCxn id="53" idx="0"/>
          </p:cNvCxnSpPr>
          <p:nvPr/>
        </p:nvCxnSpPr>
        <p:spPr>
          <a:xfrm>
            <a:off x="2926447" y="2857618"/>
            <a:ext cx="2108" cy="10706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961EA971-0179-BD41-A670-723E19571239}"/>
              </a:ext>
            </a:extLst>
          </p:cNvPr>
          <p:cNvGrpSpPr/>
          <p:nvPr/>
        </p:nvGrpSpPr>
        <p:grpSpPr>
          <a:xfrm>
            <a:off x="1684224" y="3776798"/>
            <a:ext cx="2516267" cy="490264"/>
            <a:chOff x="1684224" y="3776798"/>
            <a:chExt cx="2516267" cy="490264"/>
          </a:xfrm>
        </p:grpSpPr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F562CB6D-E236-A941-BBEE-DC8015214220}"/>
                </a:ext>
              </a:extLst>
            </p:cNvPr>
            <p:cNvCxnSpPr>
              <a:cxnSpLocks/>
            </p:cNvCxnSpPr>
            <p:nvPr/>
          </p:nvCxnSpPr>
          <p:spPr>
            <a:xfrm>
              <a:off x="2948615" y="3776798"/>
              <a:ext cx="0" cy="184547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Rounded Rectangle 61">
              <a:extLst>
                <a:ext uri="{FF2B5EF4-FFF2-40B4-BE49-F238E27FC236}">
                  <a16:creationId xmlns:a16="http://schemas.microsoft.com/office/drawing/2014/main" id="{9D5CFB9A-1179-F043-AB20-2E9F8786A540}"/>
                </a:ext>
              </a:extLst>
            </p:cNvPr>
            <p:cNvSpPr/>
            <p:nvPr/>
          </p:nvSpPr>
          <p:spPr>
            <a:xfrm>
              <a:off x="2001609" y="3961345"/>
              <a:ext cx="1894012" cy="206287"/>
            </a:xfrm>
            <a:prstGeom prst="roundRect">
              <a:avLst/>
            </a:prstGeom>
            <a:solidFill>
              <a:srgbClr val="254E5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7432" rtlCol="0" anchor="ctr"/>
            <a:lstStyle/>
            <a:p>
              <a:pPr algn="ctr"/>
              <a:r>
                <a:rPr lang="en-US" sz="1200" dirty="0">
                  <a:latin typeface="Bebas Neue" panose="020B0606020202050201" pitchFamily="34" charset="77"/>
                </a:rPr>
                <a:t>Financial assessment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E1259414-F3DC-3D4D-9793-05223519906E}"/>
                </a:ext>
              </a:extLst>
            </p:cNvPr>
            <p:cNvSpPr txBox="1"/>
            <p:nvPr/>
          </p:nvSpPr>
          <p:spPr>
            <a:xfrm>
              <a:off x="3802943" y="3897730"/>
              <a:ext cx="3975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254E52"/>
                  </a:solidFill>
                </a:rPr>
                <a:t>💲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9A1D8A7C-0935-2A47-9D6A-B0C56765203A}"/>
                </a:ext>
              </a:extLst>
            </p:cNvPr>
            <p:cNvSpPr txBox="1"/>
            <p:nvPr/>
          </p:nvSpPr>
          <p:spPr>
            <a:xfrm>
              <a:off x="1684224" y="3889513"/>
              <a:ext cx="3975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254E52"/>
                  </a:solidFill>
                </a:rPr>
                <a:t>💲</a:t>
              </a:r>
            </a:p>
          </p:txBody>
        </p:sp>
      </p:grp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0AFA7F67-ED7B-AA42-81DE-CC6109D32A20}"/>
              </a:ext>
            </a:extLst>
          </p:cNvPr>
          <p:cNvCxnSpPr>
            <a:cxnSpLocks/>
          </p:cNvCxnSpPr>
          <p:nvPr/>
        </p:nvCxnSpPr>
        <p:spPr>
          <a:xfrm>
            <a:off x="2927771" y="1793470"/>
            <a:ext cx="0" cy="30838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261D7C50-264B-8245-8950-1221AF2472C1}"/>
              </a:ext>
            </a:extLst>
          </p:cNvPr>
          <p:cNvCxnSpPr>
            <a:cxnSpLocks/>
          </p:cNvCxnSpPr>
          <p:nvPr/>
        </p:nvCxnSpPr>
        <p:spPr>
          <a:xfrm>
            <a:off x="1387678" y="2663019"/>
            <a:ext cx="882650" cy="32446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EAEA4B7D-7754-3147-B9F7-0307B87F867D}"/>
              </a:ext>
            </a:extLst>
          </p:cNvPr>
          <p:cNvSpPr txBox="1"/>
          <p:nvPr/>
        </p:nvSpPr>
        <p:spPr>
          <a:xfrm>
            <a:off x="1159933" y="1904343"/>
            <a:ext cx="1777999" cy="335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60"/>
              </a:lnSpc>
            </a:pPr>
            <a:r>
              <a:rPr lang="en-US" sz="1600" dirty="0">
                <a:solidFill>
                  <a:schemeClr val="bg1"/>
                </a:solidFill>
                <a:latin typeface="Bebas Neue" panose="020B0606020202050201" pitchFamily="34" charset="77"/>
              </a:rPr>
              <a:t>assessments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E6BB6EE-6006-BF4F-A203-60A5C7C69071}"/>
              </a:ext>
            </a:extLst>
          </p:cNvPr>
          <p:cNvSpPr txBox="1"/>
          <p:nvPr/>
        </p:nvSpPr>
        <p:spPr>
          <a:xfrm>
            <a:off x="2937933" y="1904343"/>
            <a:ext cx="1591734" cy="335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60"/>
              </a:lnSpc>
            </a:pPr>
            <a:r>
              <a:rPr lang="en-US" sz="1600" dirty="0">
                <a:solidFill>
                  <a:schemeClr val="bg1"/>
                </a:solidFill>
                <a:latin typeface="Bebas Neue" panose="020B0606020202050201" pitchFamily="34" charset="77"/>
              </a:rPr>
              <a:t>assessments</a:t>
            </a:r>
          </a:p>
        </p:txBody>
      </p:sp>
      <p:sp>
        <p:nvSpPr>
          <p:cNvPr id="79" name="Rounded Rectangle 78">
            <a:extLst>
              <a:ext uri="{FF2B5EF4-FFF2-40B4-BE49-F238E27FC236}">
                <a16:creationId xmlns:a16="http://schemas.microsoft.com/office/drawing/2014/main" id="{A4F59A80-1A56-7744-B46B-DE65838C06BA}"/>
              </a:ext>
            </a:extLst>
          </p:cNvPr>
          <p:cNvSpPr/>
          <p:nvPr/>
        </p:nvSpPr>
        <p:spPr>
          <a:xfrm>
            <a:off x="5941953" y="160601"/>
            <a:ext cx="5589647" cy="2538711"/>
          </a:xfrm>
          <a:prstGeom prst="roundRect">
            <a:avLst/>
          </a:prstGeom>
          <a:solidFill>
            <a:schemeClr val="accent1">
              <a:alpha val="5000"/>
            </a:schemeClr>
          </a:solidFill>
          <a:ln>
            <a:noFill/>
          </a:ln>
          <a:effectLst>
            <a:glow rad="329838">
              <a:srgbClr val="EA7915">
                <a:alpha val="2244"/>
              </a:srgbClr>
            </a:glow>
            <a:softEdge rad="161352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F063075C-63B4-A24D-AD70-97A38111D419}"/>
              </a:ext>
            </a:extLst>
          </p:cNvPr>
          <p:cNvSpPr/>
          <p:nvPr/>
        </p:nvSpPr>
        <p:spPr>
          <a:xfrm>
            <a:off x="5781316" y="174729"/>
            <a:ext cx="5981620" cy="2570917"/>
          </a:xfrm>
          <a:prstGeom prst="roundRect">
            <a:avLst/>
          </a:prstGeom>
          <a:noFill/>
          <a:ln>
            <a:noFill/>
          </a:ln>
          <a:effectLst>
            <a:glow rad="282225">
              <a:schemeClr val="accent1">
                <a:satMod val="175000"/>
                <a:alpha val="6222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rtlCol="0" anchor="t">
            <a:spAutoFit/>
          </a:bodyPr>
          <a:lstStyle/>
          <a:p>
            <a:r>
              <a:rPr lang="en-US" dirty="0">
                <a:solidFill>
                  <a:srgbClr val="B0585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yriad Pro Cond" panose="020B0506030403020204" pitchFamily="34" charset="0"/>
              </a:rPr>
              <a:t>Immediate Needs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Myriad Pro Light Cond" panose="020B0406030403020204" pitchFamily="34" charset="0"/>
              </a:rPr>
              <a:t>Rx Filled and Reviewed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Myriad Pro Light Cond" panose="020B0406030403020204" pitchFamily="34" charset="0"/>
              </a:rPr>
              <a:t>Recuperative Care (Assisted Living)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Myriad Pro Light Cond" panose="020B0406030403020204" pitchFamily="34" charset="0"/>
              </a:rPr>
              <a:t>P.T. Home Health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Myriad Pro Light Cond" panose="020B0406030403020204" pitchFamily="34" charset="0"/>
              </a:rPr>
              <a:t>Apply to Social Security — increase S.S.I.</a:t>
            </a:r>
          </a:p>
          <a:p>
            <a:r>
              <a:rPr lang="en-US" dirty="0">
                <a:solidFill>
                  <a:srgbClr val="EA791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yriad Pro Cond" panose="020B0506030403020204" pitchFamily="34" charset="0"/>
              </a:rPr>
              <a:t>Short-Term Goals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Myriad Pro Light Cond" panose="020B0406030403020204" pitchFamily="34" charset="0"/>
              </a:rPr>
              <a:t>PCP Appointment,  Dental Appointment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Myriad Pro Light Cond" panose="020B0406030403020204" pitchFamily="34" charset="0"/>
              </a:rPr>
              <a:t>Home Modification (deep clean, grab bars, bath-tub cut out)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Myriad Pro Light Cond" panose="020B0406030403020204" pitchFamily="34" charset="0"/>
              </a:rPr>
              <a:t>Family Caregiver Training</a:t>
            </a:r>
          </a:p>
        </p:txBody>
      </p:sp>
      <p:pic>
        <p:nvPicPr>
          <p:cNvPr id="81" name="Picture 80" descr="Icon&#10;&#10;Description automatically generated">
            <a:extLst>
              <a:ext uri="{FF2B5EF4-FFF2-40B4-BE49-F238E27FC236}">
                <a16:creationId xmlns:a16="http://schemas.microsoft.com/office/drawing/2014/main" id="{67E5B708-352A-0D40-966F-6E76F446EF1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3480" y="3858496"/>
            <a:ext cx="2050259" cy="1870597"/>
          </a:xfrm>
          <a:prstGeom prst="rect">
            <a:avLst/>
          </a:prstGeom>
        </p:spPr>
      </p:pic>
      <p:grpSp>
        <p:nvGrpSpPr>
          <p:cNvPr id="82" name="Group 81">
            <a:extLst>
              <a:ext uri="{FF2B5EF4-FFF2-40B4-BE49-F238E27FC236}">
                <a16:creationId xmlns:a16="http://schemas.microsoft.com/office/drawing/2014/main" id="{86A6540D-17B2-F04A-B032-7BEAC1F5B2A2}"/>
              </a:ext>
            </a:extLst>
          </p:cNvPr>
          <p:cNvGrpSpPr/>
          <p:nvPr/>
        </p:nvGrpSpPr>
        <p:grpSpPr>
          <a:xfrm>
            <a:off x="236567" y="4205993"/>
            <a:ext cx="3956513" cy="2528274"/>
            <a:chOff x="236567" y="4205993"/>
            <a:chExt cx="3956513" cy="2528274"/>
          </a:xfrm>
        </p:grpSpPr>
        <p:pic>
          <p:nvPicPr>
            <p:cNvPr id="83" name="Picture 82" descr="A picture containing text, iPod&#10;&#10;Description automatically generated">
              <a:extLst>
                <a:ext uri="{FF2B5EF4-FFF2-40B4-BE49-F238E27FC236}">
                  <a16:creationId xmlns:a16="http://schemas.microsoft.com/office/drawing/2014/main" id="{88A3E010-6FE9-A547-A680-10418D1C1B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64028" y="4205993"/>
              <a:ext cx="2529052" cy="2528274"/>
            </a:xfrm>
            <a:prstGeom prst="rect">
              <a:avLst/>
            </a:prstGeom>
          </p:spPr>
        </p:pic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ADEC1A34-1224-F748-BD88-187B6B41414C}"/>
                </a:ext>
              </a:extLst>
            </p:cNvPr>
            <p:cNvSpPr txBox="1"/>
            <p:nvPr/>
          </p:nvSpPr>
          <p:spPr>
            <a:xfrm>
              <a:off x="236567" y="5217105"/>
              <a:ext cx="20236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Myriad Pro Light Cond" panose="020B0406030403020204" pitchFamily="34" charset="0"/>
                </a:rPr>
                <a:t>Master</a:t>
              </a:r>
              <a:r>
                <a:rPr lang="en-US" b="1" dirty="0">
                  <a:solidFill>
                    <a:srgbClr val="EA7915"/>
                  </a:solidFill>
                  <a:latin typeface="Myriad Pro Light Cond" panose="020B0406030403020204" pitchFamily="34" charset="0"/>
                </a:rPr>
                <a:t>•</a:t>
              </a:r>
              <a:r>
                <a:rPr lang="en-US" b="1" dirty="0">
                  <a:solidFill>
                    <a:schemeClr val="bg1"/>
                  </a:solidFill>
                  <a:latin typeface="Myriad Pro Light Cond" panose="020B0406030403020204" pitchFamily="34" charset="0"/>
                </a:rPr>
                <a:t>Care Plan</a:t>
              </a:r>
            </a:p>
          </p:txBody>
        </p: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E7BF0D73-0458-434A-B4C1-98F858483557}"/>
              </a:ext>
            </a:extLst>
          </p:cNvPr>
          <p:cNvSpPr txBox="1"/>
          <p:nvPr/>
        </p:nvSpPr>
        <p:spPr>
          <a:xfrm>
            <a:off x="8845872" y="160601"/>
            <a:ext cx="2861493" cy="1708160"/>
          </a:xfrm>
          <a:prstGeom prst="rect">
            <a:avLst/>
          </a:prstGeom>
          <a:solidFill>
            <a:srgbClr val="EA7915">
              <a:alpha val="2000"/>
            </a:srgbClr>
          </a:solidFill>
          <a:effectLst>
            <a:glow rad="304836">
              <a:srgbClr val="EA7915">
                <a:alpha val="5000"/>
              </a:srgbClr>
            </a:glow>
            <a:softEdge rad="356527"/>
          </a:effectLst>
        </p:spPr>
        <p:txBody>
          <a:bodyPr wrap="square" rtlCol="0">
            <a:spAutoFit/>
          </a:bodyPr>
          <a:lstStyle/>
          <a:p>
            <a:pPr>
              <a:lnSpc>
                <a:spcPts val="1760"/>
              </a:lnSpc>
            </a:pPr>
            <a:r>
              <a:rPr lang="en-US" dirty="0">
                <a:solidFill>
                  <a:srgbClr val="767B6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yriad Pro Cond" panose="020B0506030403020204" pitchFamily="34" charset="0"/>
              </a:rPr>
              <a:t>Long-Term Goals </a:t>
            </a:r>
            <a:br>
              <a:rPr lang="en-US" dirty="0">
                <a:solidFill>
                  <a:srgbClr val="767B6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yriad Pro Cond" panose="020B0506030403020204" pitchFamily="34" charset="0"/>
              </a:rPr>
            </a:br>
            <a:r>
              <a:rPr lang="en-US" i="1" dirty="0">
                <a:solidFill>
                  <a:srgbClr val="767B6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yriad Pro Cond" panose="020B0506030403020204" pitchFamily="34" charset="0"/>
              </a:rPr>
              <a:t>“Highest Level of Independence” </a:t>
            </a:r>
          </a:p>
          <a:p>
            <a:pPr marL="285750" indent="-285750">
              <a:lnSpc>
                <a:spcPts val="176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Myriad Pro Light Cond" panose="020B0406030403020204" pitchFamily="34" charset="0"/>
              </a:rPr>
              <a:t>Return Home</a:t>
            </a:r>
          </a:p>
          <a:p>
            <a:pPr marL="285750" indent="-285750">
              <a:lnSpc>
                <a:spcPts val="176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Myriad Pro Light Cond" panose="020B0406030403020204" pitchFamily="34" charset="0"/>
              </a:rPr>
              <a:t>Thanksgiving at “Grandma’s House”</a:t>
            </a:r>
          </a:p>
          <a:p>
            <a:pPr marL="285750" indent="-285750">
              <a:lnSpc>
                <a:spcPts val="176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Myriad Pro Light Cond" panose="020B0406030403020204" pitchFamily="34" charset="0"/>
              </a:rPr>
              <a:t>Reduce E.D. Visits</a:t>
            </a:r>
          </a:p>
          <a:p>
            <a:pPr marL="285750" indent="-285750">
              <a:lnSpc>
                <a:spcPts val="176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Myriad Pro Light Cond" panose="020B0406030403020204" pitchFamily="34" charset="0"/>
              </a:rPr>
              <a:t>Reduce Length of Stay</a:t>
            </a:r>
          </a:p>
          <a:p>
            <a:pPr marL="285750" indent="-285750">
              <a:lnSpc>
                <a:spcPts val="1760"/>
              </a:lnSpc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B626BF9D-124F-6144-AB7D-2121FEB46EF0}"/>
              </a:ext>
            </a:extLst>
          </p:cNvPr>
          <p:cNvSpPr txBox="1"/>
          <p:nvPr/>
        </p:nvSpPr>
        <p:spPr>
          <a:xfrm>
            <a:off x="5781316" y="58034"/>
            <a:ext cx="11160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  <a:latin typeface="Myriad Pro Light Cond" panose="020B0406030403020204" pitchFamily="34" charset="0"/>
              </a:rPr>
              <a:t>Sample: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705C328A-F61F-6C49-A65D-4BD3C554B8AC}"/>
              </a:ext>
            </a:extLst>
          </p:cNvPr>
          <p:cNvGrpSpPr/>
          <p:nvPr/>
        </p:nvGrpSpPr>
        <p:grpSpPr>
          <a:xfrm>
            <a:off x="5700479" y="2998478"/>
            <a:ext cx="5484971" cy="3698921"/>
            <a:chOff x="5700479" y="2509336"/>
            <a:chExt cx="6210300" cy="4188064"/>
          </a:xfrm>
        </p:grpSpPr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57ECC2A4-F249-5C43-AF69-4E5458EA8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700479" y="2509336"/>
              <a:ext cx="6210300" cy="4188064"/>
            </a:xfrm>
            <a:prstGeom prst="rect">
              <a:avLst/>
            </a:prstGeom>
          </p:spPr>
        </p:pic>
        <p:pic>
          <p:nvPicPr>
            <p:cNvPr id="70" name="Picture 69" descr="Icon&#10;&#10;Description automatically generated">
              <a:extLst>
                <a:ext uri="{FF2B5EF4-FFF2-40B4-BE49-F238E27FC236}">
                  <a16:creationId xmlns:a16="http://schemas.microsoft.com/office/drawing/2014/main" id="{327D5E1B-9B83-6148-94EB-F906EAD05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49427" y="3483082"/>
              <a:ext cx="2321384" cy="2117964"/>
            </a:xfrm>
            <a:prstGeom prst="rect">
              <a:avLst/>
            </a:prstGeom>
          </p:spPr>
        </p:pic>
      </p:grpSp>
      <p:cxnSp>
        <p:nvCxnSpPr>
          <p:cNvPr id="71" name="Elbow Connector 70">
            <a:extLst>
              <a:ext uri="{FF2B5EF4-FFF2-40B4-BE49-F238E27FC236}">
                <a16:creationId xmlns:a16="http://schemas.microsoft.com/office/drawing/2014/main" id="{54DB7D59-E5F6-7640-9A9C-4F9D9F6149E1}"/>
              </a:ext>
            </a:extLst>
          </p:cNvPr>
          <p:cNvCxnSpPr>
            <a:cxnSpLocks/>
          </p:cNvCxnSpPr>
          <p:nvPr/>
        </p:nvCxnSpPr>
        <p:spPr>
          <a:xfrm rot="10800000">
            <a:off x="3707179" y="3386562"/>
            <a:ext cx="2603553" cy="1407232"/>
          </a:xfrm>
          <a:prstGeom prst="bentConnector3">
            <a:avLst/>
          </a:prstGeom>
          <a:ln w="12700">
            <a:solidFill>
              <a:schemeClr val="bg1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311E684E-0DC3-864D-9E83-9AAA05623C47}"/>
              </a:ext>
            </a:extLst>
          </p:cNvPr>
          <p:cNvCxnSpPr>
            <a:cxnSpLocks/>
          </p:cNvCxnSpPr>
          <p:nvPr/>
        </p:nvCxnSpPr>
        <p:spPr>
          <a:xfrm>
            <a:off x="7306874" y="4763386"/>
            <a:ext cx="539954" cy="1"/>
          </a:xfrm>
          <a:prstGeom prst="straightConnector1">
            <a:avLst/>
          </a:prstGeom>
          <a:ln w="12700">
            <a:solidFill>
              <a:schemeClr val="bg1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D7CA51D0-FFA3-C34E-B12D-0572DEDC3145}"/>
              </a:ext>
            </a:extLst>
          </p:cNvPr>
          <p:cNvCxnSpPr/>
          <p:nvPr/>
        </p:nvCxnSpPr>
        <p:spPr>
          <a:xfrm>
            <a:off x="4200491" y="5470130"/>
            <a:ext cx="280122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Picture 73" descr="Icon&#10;&#10;Description automatically generated">
            <a:extLst>
              <a:ext uri="{FF2B5EF4-FFF2-40B4-BE49-F238E27FC236}">
                <a16:creationId xmlns:a16="http://schemas.microsoft.com/office/drawing/2014/main" id="{227A6DB5-3FD9-BF4B-AE2A-E6E97783834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0731" y="4928499"/>
            <a:ext cx="459081" cy="45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67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DF985-5D18-F14A-9F7A-96C4B11D6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Impeccable Service</a:t>
            </a:r>
          </a:p>
        </p:txBody>
      </p:sp>
    </p:spTree>
    <p:extLst>
      <p:ext uri="{BB962C8B-B14F-4D97-AF65-F5344CB8AC3E}">
        <p14:creationId xmlns:p14="http://schemas.microsoft.com/office/powerpoint/2010/main" val="6775340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498600" y="0"/>
            <a:ext cx="8458200" cy="68580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yriad Pro Regular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A27B4A-2892-EA43-B2D3-18F1DA7FE132}"/>
              </a:ext>
            </a:extLst>
          </p:cNvPr>
          <p:cNvSpPr txBox="1"/>
          <p:nvPr/>
        </p:nvSpPr>
        <p:spPr>
          <a:xfrm>
            <a:off x="1874882" y="1554000"/>
            <a:ext cx="3032369" cy="683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40" dirty="0">
                <a:solidFill>
                  <a:srgbClr val="C00000"/>
                </a:solidFill>
                <a:latin typeface="Chalkduster" panose="03050602040202020205" pitchFamily="66" charset="77"/>
              </a:rPr>
              <a:t>Important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A07122-592E-6B42-B508-BFB182FCCF12}"/>
              </a:ext>
            </a:extLst>
          </p:cNvPr>
          <p:cNvSpPr txBox="1"/>
          <p:nvPr/>
        </p:nvSpPr>
        <p:spPr>
          <a:xfrm rot="769460">
            <a:off x="7867296" y="1469719"/>
            <a:ext cx="3654847" cy="683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40" spc="360" dirty="0">
                <a:solidFill>
                  <a:srgbClr val="B15855"/>
                </a:solidFill>
                <a:latin typeface="Base 02" pitchFamily="2" charset="0"/>
              </a:rPr>
              <a:t>Significant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966669-53EB-864A-A80D-D8415F84BBBB}"/>
              </a:ext>
            </a:extLst>
          </p:cNvPr>
          <p:cNvSpPr txBox="1"/>
          <p:nvPr/>
        </p:nvSpPr>
        <p:spPr>
          <a:xfrm>
            <a:off x="1241391" y="2762594"/>
            <a:ext cx="2763898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2"/>
                </a:solidFill>
                <a:latin typeface="Berkeley" panose="02000803000000000000" pitchFamily="2" charset="0"/>
              </a:rPr>
              <a:t>Beneficial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5A5D00C-DB9F-844A-ADD7-1C94A1B59F09}"/>
              </a:ext>
            </a:extLst>
          </p:cNvPr>
          <p:cNvSpPr txBox="1"/>
          <p:nvPr/>
        </p:nvSpPr>
        <p:spPr>
          <a:xfrm>
            <a:off x="4944953" y="2925924"/>
            <a:ext cx="2544286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280" b="1" dirty="0">
                <a:solidFill>
                  <a:srgbClr val="F8991D"/>
                </a:solidFill>
                <a:latin typeface="Coneria Script Demo" pitchFamily="2" charset="77"/>
              </a:rPr>
              <a:t>Exclusive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E8886B1-9798-794E-B7BA-DC0616C712DD}"/>
              </a:ext>
            </a:extLst>
          </p:cNvPr>
          <p:cNvSpPr txBox="1"/>
          <p:nvPr/>
        </p:nvSpPr>
        <p:spPr>
          <a:xfrm rot="20413764">
            <a:off x="908168" y="4373381"/>
            <a:ext cx="41889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767B61"/>
                </a:solidFill>
                <a:latin typeface="Copperplate" panose="02000504000000020004" pitchFamily="2" charset="77"/>
              </a:rPr>
              <a:t>Predominant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C33A769-CCD9-0F4F-A8FB-30263B5ADA4C}"/>
              </a:ext>
            </a:extLst>
          </p:cNvPr>
          <p:cNvSpPr txBox="1"/>
          <p:nvPr/>
        </p:nvSpPr>
        <p:spPr>
          <a:xfrm>
            <a:off x="3652750" y="5715891"/>
            <a:ext cx="29290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334651"/>
                </a:solidFill>
                <a:latin typeface="a_RubricaCn" panose="020B0706030502050204" pitchFamily="34" charset="0"/>
              </a:rPr>
              <a:t>Compelling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B2B4F65-4EF6-5547-BC1F-CC3A200E65BB}"/>
              </a:ext>
            </a:extLst>
          </p:cNvPr>
          <p:cNvSpPr txBox="1"/>
          <p:nvPr/>
        </p:nvSpPr>
        <p:spPr>
          <a:xfrm>
            <a:off x="6519563" y="4282258"/>
            <a:ext cx="5072722" cy="919401"/>
          </a:xfrm>
          <a:prstGeom prst="roundRect">
            <a:avLst/>
          </a:prstGeom>
          <a:solidFill>
            <a:srgbClr val="767B61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2"/>
                </a:solidFill>
                <a:latin typeface="911 Porscha" pitchFamily="2" charset="0"/>
              </a:rPr>
              <a:t>Valuable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7C51D7-CC66-9843-A86F-7716937C30CC}"/>
              </a:ext>
            </a:extLst>
          </p:cNvPr>
          <p:cNvSpPr txBox="1"/>
          <p:nvPr/>
        </p:nvSpPr>
        <p:spPr>
          <a:xfrm>
            <a:off x="1659208" y="1160955"/>
            <a:ext cx="8873585" cy="5392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440" spc="-360" dirty="0">
                <a:solidFill>
                  <a:schemeClr val="bg1"/>
                </a:solidFill>
                <a:latin typeface="Adobe Naskh Medium" pitchFamily="2" charset="-78"/>
                <a:cs typeface="Adobe Naskh Medium" pitchFamily="2" charset="-78"/>
              </a:rPr>
              <a:t>You!</a:t>
            </a: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0E59160D-7BE9-4C41-A449-3B41A32A0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60307"/>
            <a:ext cx="2432050" cy="133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8938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indefinite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CE2C7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5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CE2C7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5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CE2C7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5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8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CE2C7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5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CE2C7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6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4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CE2C7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6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CE2C7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/>
      <p:bldP spid="17" grpId="0"/>
      <p:bldP spid="17" grpId="1"/>
      <p:bldP spid="19" grpId="0" animBg="1"/>
      <p:bldP spid="19" grpId="1" animBg="1"/>
      <p:bldP spid="22" grpId="0"/>
      <p:bldP spid="22" grpId="1"/>
      <p:bldP spid="23" grpId="0"/>
      <p:bldP spid="23" grpId="1"/>
      <p:bldP spid="24" grpId="0"/>
      <p:bldP spid="24" grpId="1"/>
      <p:bldP spid="25" grpId="0" animBg="1"/>
      <p:bldP spid="25" grpId="1" animBg="1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lame.mov" descr="Flame.mov">
            <a:hlinkClick r:id="" action="ppaction://media"/>
            <a:extLst>
              <a:ext uri="{FF2B5EF4-FFF2-40B4-BE49-F238E27FC236}">
                <a16:creationId xmlns:a16="http://schemas.microsoft.com/office/drawing/2014/main" id="{A3FD6176-29F3-264B-9A74-9F3610DEDE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>
                  <p14:fade in="25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15712"/>
            <a:ext cx="12192000" cy="6858000"/>
          </a:xfrm>
          <a:prstGeom prst="rect">
            <a:avLst/>
          </a:prstGeo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5B839A-E84B-D243-8616-DC791976D4D0}"/>
              </a:ext>
            </a:extLst>
          </p:cNvPr>
          <p:cNvSpPr txBox="1"/>
          <p:nvPr/>
        </p:nvSpPr>
        <p:spPr>
          <a:xfrm>
            <a:off x="1617134" y="1346200"/>
            <a:ext cx="3412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49% Drawn to the Task itself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F33993-10B5-1A4B-878F-1C61F29267A8}"/>
              </a:ext>
            </a:extLst>
          </p:cNvPr>
          <p:cNvSpPr txBox="1"/>
          <p:nvPr/>
        </p:nvSpPr>
        <p:spPr>
          <a:xfrm>
            <a:off x="7509933" y="1346200"/>
            <a:ext cx="34120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51% Drawn to the WARMTH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9BB08A-B90C-7242-9A9C-9D7668163ADE}"/>
              </a:ext>
            </a:extLst>
          </p:cNvPr>
          <p:cNvSpPr txBox="1"/>
          <p:nvPr/>
        </p:nvSpPr>
        <p:spPr>
          <a:xfrm>
            <a:off x="7509933" y="2565400"/>
            <a:ext cx="25061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 or the way we make someone </a:t>
            </a:r>
            <a:r>
              <a:rPr lang="en-US" i="1" dirty="0"/>
              <a:t>feel…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09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6" grpId="0"/>
      <p:bldP spid="6" grpId="1"/>
      <p:bldP spid="7" grpId="0"/>
      <p:bldP spid="7" grpId="1"/>
      <p:bldP spid="9" grpId="0"/>
      <p:bldP spid="9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3A1D3D0-390B-4F42-A128-3E9C25043596}"/>
              </a:ext>
            </a:extLst>
          </p:cNvPr>
          <p:cNvSpPr/>
          <p:nvPr/>
        </p:nvSpPr>
        <p:spPr>
          <a:xfrm>
            <a:off x="4518535" y="1430352"/>
            <a:ext cx="548640" cy="548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2" name="Rectangle 11"/>
          <p:cNvSpPr/>
          <p:nvPr/>
        </p:nvSpPr>
        <p:spPr>
          <a:xfrm>
            <a:off x="1498600" y="0"/>
            <a:ext cx="8458200" cy="68580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yriad Pro Regular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601" y="615293"/>
            <a:ext cx="10138866" cy="692810"/>
          </a:xfrm>
        </p:spPr>
        <p:txBody>
          <a:bodyPr/>
          <a:lstStyle/>
          <a:p>
            <a:pPr algn="ctr"/>
            <a:r>
              <a:rPr lang="en-US" sz="2880" b="1" spc="0" dirty="0">
                <a:latin typeface="Myriad Pro Regular"/>
                <a:ea typeface="Calibri" charset="0"/>
                <a:cs typeface="Calibri" charset="0"/>
              </a:rPr>
              <a:t>Check Yourself</a:t>
            </a:r>
            <a:br>
              <a:rPr lang="en-US" sz="2880" b="1" dirty="0">
                <a:latin typeface="Myriad Pro Regular"/>
                <a:ea typeface="Calibri" charset="0"/>
                <a:cs typeface="Calibri" charset="0"/>
              </a:rPr>
            </a:br>
            <a:r>
              <a:rPr lang="en-US" sz="2880" b="1" spc="0" dirty="0">
                <a:solidFill>
                  <a:schemeClr val="tx1"/>
                </a:solidFill>
                <a:latin typeface="Myriad Pro Regular"/>
                <a:ea typeface="Calibri" charset="0"/>
                <a:cs typeface="Calibri" charset="0"/>
              </a:rPr>
              <a:t>“Center Before You Enter”</a:t>
            </a:r>
            <a:br>
              <a:rPr lang="en-US" sz="2880" b="1" dirty="0">
                <a:latin typeface="Myriad Pro Regular"/>
                <a:ea typeface="Calibri" charset="0"/>
                <a:cs typeface="Calibri" charset="0"/>
              </a:rPr>
            </a:br>
            <a:endParaRPr lang="en-US" sz="2800" b="1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EE6C793-5CAA-F74D-BE04-6317FE3499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240" y="170555"/>
            <a:ext cx="1334719" cy="114956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3989E8F-B81A-1949-BDAA-C42EF2F183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2039" y="170556"/>
            <a:ext cx="2592121" cy="77926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CB6D22F-D3C1-EC4B-941E-56C884785674}"/>
              </a:ext>
            </a:extLst>
          </p:cNvPr>
          <p:cNvSpPr txBox="1"/>
          <p:nvPr/>
        </p:nvSpPr>
        <p:spPr>
          <a:xfrm>
            <a:off x="8814262" y="6634567"/>
            <a:ext cx="1934204" cy="20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20" dirty="0">
                <a:latin typeface="Myriad Pro Regular"/>
              </a:rPr>
              <a:t>©2018 Looking for Care, Inc.  CONFIDENTIAL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965682-21CA-2247-84A0-E0CEC6B723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" y="0"/>
            <a:ext cx="111218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842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9A173550-D3D0-0346-978F-2A4901E23160}"/>
              </a:ext>
            </a:extLst>
          </p:cNvPr>
          <p:cNvSpPr/>
          <p:nvPr/>
        </p:nvSpPr>
        <p:spPr>
          <a:xfrm>
            <a:off x="2711116" y="36095"/>
            <a:ext cx="6785811" cy="67858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A28DBB-4E29-C540-B801-4D2E36DD49A4}"/>
              </a:ext>
            </a:extLst>
          </p:cNvPr>
          <p:cNvSpPr txBox="1"/>
          <p:nvPr/>
        </p:nvSpPr>
        <p:spPr>
          <a:xfrm>
            <a:off x="4439652" y="3013502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CENTER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76F035-5B2A-3D45-A5A6-03CFAE6C6D46}"/>
              </a:ext>
            </a:extLst>
          </p:cNvPr>
          <p:cNvSpPr txBox="1"/>
          <p:nvPr/>
        </p:nvSpPr>
        <p:spPr>
          <a:xfrm>
            <a:off x="4439652" y="3165906"/>
            <a:ext cx="335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before you</a:t>
            </a:r>
          </a:p>
          <a:p>
            <a:pPr algn="ctr"/>
            <a:r>
              <a:rPr lang="en-US" sz="4800" dirty="0"/>
              <a:t>ENTER</a:t>
            </a:r>
          </a:p>
        </p:txBody>
      </p:sp>
    </p:spTree>
    <p:extLst>
      <p:ext uri="{BB962C8B-B14F-4D97-AF65-F5344CB8AC3E}">
        <p14:creationId xmlns:p14="http://schemas.microsoft.com/office/powerpoint/2010/main" val="231951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0 L -2.70833E-6 -0.0881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9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B05CA2C3-02CA-6744-A38B-95DBF446F25C}"/>
              </a:ext>
            </a:extLst>
          </p:cNvPr>
          <p:cNvSpPr>
            <a:spLocks noGrp="1"/>
          </p:cNvSpPr>
          <p:nvPr/>
        </p:nvSpPr>
        <p:spPr>
          <a:xfrm>
            <a:off x="609601" y="837526"/>
            <a:ext cx="10138866" cy="692810"/>
          </a:xfrm>
          <a:prstGeom prst="rect">
            <a:avLst/>
          </a:prstGeom>
        </p:spPr>
        <p:txBody>
          <a:bodyPr vert="horz" lIns="109728" tIns="0" rIns="109728" bIns="54864" rtlCol="0">
            <a:noAutofit/>
          </a:bodyPr>
          <a:lstStyle>
            <a:lvl1pPr marL="0" indent="0" algn="l" defTabSz="761992" rtl="0" eaLnBrk="1" latinLnBrk="0" hangingPunct="1">
              <a:spcBef>
                <a:spcPts val="1000"/>
              </a:spcBef>
              <a:buClr>
                <a:schemeClr val="accent1"/>
              </a:buClr>
              <a:buFont typeface="Arial" pitchFamily="34" charset="0"/>
              <a:buNone/>
              <a:defRPr sz="3000" kern="1200" spc="-83" baseline="0">
                <a:solidFill>
                  <a:schemeClr val="tx2"/>
                </a:solidFill>
                <a:latin typeface="Myriad Pro"/>
                <a:ea typeface="+mn-ea"/>
                <a:cs typeface="Myriad Pro"/>
              </a:defRPr>
            </a:lvl1pPr>
            <a:lvl2pPr marL="342897" indent="0" algn="l" defTabSz="761992" rtl="0" eaLnBrk="1" latinLnBrk="0" hangingPunct="1">
              <a:spcBef>
                <a:spcPts val="1000"/>
              </a:spcBef>
              <a:buClr>
                <a:schemeClr val="accent1"/>
              </a:buClr>
              <a:buFont typeface="Arial" pitchFamily="34" charset="0"/>
              <a:buNone/>
              <a:defRPr sz="1833" kern="1200">
                <a:solidFill>
                  <a:schemeClr val="tx1"/>
                </a:solidFill>
                <a:latin typeface="Myriad Pro"/>
                <a:ea typeface="+mn-ea"/>
                <a:cs typeface="Myriad Pro"/>
              </a:defRPr>
            </a:lvl2pPr>
            <a:lvl3pPr marL="647694" indent="0" algn="l" defTabSz="761992" rtl="0" eaLnBrk="1" latinLnBrk="0" hangingPunct="1">
              <a:spcBef>
                <a:spcPts val="500"/>
              </a:spcBef>
              <a:buClr>
                <a:schemeClr val="accent2"/>
              </a:buClr>
              <a:buFont typeface="Arial" pitchFamily="34" charset="0"/>
              <a:buNone/>
              <a:defRPr sz="1667" kern="1200">
                <a:solidFill>
                  <a:schemeClr val="tx1"/>
                </a:solidFill>
                <a:latin typeface="Myriad Pro"/>
                <a:ea typeface="+mn-ea"/>
                <a:cs typeface="Myriad Pro"/>
              </a:defRPr>
            </a:lvl3pPr>
            <a:lvl4pPr marL="876291" indent="0" algn="l" defTabSz="761992" rtl="0" eaLnBrk="1" latinLnBrk="0" hangingPunct="1">
              <a:spcBef>
                <a:spcPts val="500"/>
              </a:spcBef>
              <a:buClr>
                <a:schemeClr val="accent3"/>
              </a:buClr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Myriad Pro"/>
                <a:ea typeface="+mn-ea"/>
                <a:cs typeface="Myriad Pro"/>
              </a:defRPr>
            </a:lvl4pPr>
            <a:lvl5pPr marL="1104889" indent="0" algn="l" defTabSz="761992" rtl="0" eaLnBrk="1" latinLnBrk="0" hangingPunct="1">
              <a:spcBef>
                <a:spcPts val="500"/>
              </a:spcBef>
              <a:buClr>
                <a:schemeClr val="accent4"/>
              </a:buClr>
              <a:buFont typeface="Arial" pitchFamily="34" charset="0"/>
              <a:buNone/>
              <a:defRPr sz="1333" kern="1200" baseline="0">
                <a:solidFill>
                  <a:schemeClr val="tx1"/>
                </a:solidFill>
                <a:latin typeface="Myriad Pro"/>
                <a:ea typeface="+mn-ea"/>
                <a:cs typeface="Myriad Pro"/>
              </a:defRPr>
            </a:lvl5pPr>
            <a:lvl6pPr marL="977626" indent="-152134" algn="l" defTabSz="761992" rtl="0" eaLnBrk="1" latinLnBrk="0" hangingPunct="1">
              <a:spcBef>
                <a:spcPts val="500"/>
              </a:spcBef>
              <a:buClr>
                <a:schemeClr val="accent5"/>
              </a:buClr>
              <a:buFont typeface="Arial" pitchFamily="34" charset="0"/>
              <a:buChar char="•"/>
              <a:defRPr sz="1167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28438" indent="-152134" algn="l" defTabSz="761992" rtl="0" eaLnBrk="1" latinLnBrk="0" hangingPunct="1">
              <a:spcBef>
                <a:spcPts val="500"/>
              </a:spcBef>
              <a:buClr>
                <a:schemeClr val="accent1"/>
              </a:buClr>
              <a:buFont typeface="Arial" pitchFamily="34" charset="0"/>
              <a:buChar char="•"/>
              <a:tabLst/>
              <a:defRPr sz="1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87186" indent="-152134" algn="l" defTabSz="761992" rtl="0" eaLnBrk="1" latinLnBrk="0" hangingPunct="1">
              <a:spcBef>
                <a:spcPts val="500"/>
              </a:spcBef>
              <a:buClr>
                <a:schemeClr val="accent2"/>
              </a:buClr>
              <a:buFont typeface="Arial" pitchFamily="34" charset="0"/>
              <a:buChar char="•"/>
              <a:tabLst/>
              <a:defRPr sz="1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31381" indent="-152134" algn="l" defTabSz="761992" rtl="0" eaLnBrk="1" latinLnBrk="0" hangingPunct="1">
              <a:spcBef>
                <a:spcPts val="500"/>
              </a:spcBef>
              <a:buClr>
                <a:schemeClr val="accent3"/>
              </a:buClr>
              <a:buFont typeface="Arial" pitchFamily="34" charset="0"/>
              <a:buChar char="•"/>
              <a:tabLst/>
              <a:defRPr sz="1167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2880" b="1" spc="0" dirty="0">
                <a:solidFill>
                  <a:schemeClr val="tx1"/>
                </a:solidFill>
                <a:latin typeface="Myriad Pro Regular"/>
                <a:ea typeface="Calibri" charset="0"/>
                <a:cs typeface="Calibri" charset="0"/>
              </a:rPr>
              <a:t>The Care Swirl</a:t>
            </a:r>
            <a:endParaRPr lang="en-US" sz="2160" spc="0" dirty="0">
              <a:latin typeface="Myriad Pro Regular"/>
              <a:ea typeface="Calibri" charset="0"/>
              <a:cs typeface="Calibri" charset="0"/>
            </a:endParaRPr>
          </a:p>
          <a:p>
            <a:pPr algn="ctr"/>
            <a:endParaRPr lang="en-US" sz="2800" b="1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1512971-644F-2443-91FB-61A76548A31E}"/>
              </a:ext>
            </a:extLst>
          </p:cNvPr>
          <p:cNvSpPr/>
          <p:nvPr/>
        </p:nvSpPr>
        <p:spPr>
          <a:xfrm>
            <a:off x="4225557" y="2086454"/>
            <a:ext cx="2906950" cy="2906950"/>
          </a:xfrm>
          <a:prstGeom prst="ellipse">
            <a:avLst/>
          </a:prstGeom>
          <a:solidFill>
            <a:srgbClr val="DCE2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dirty="0">
                <a:solidFill>
                  <a:srgbClr val="767B61"/>
                </a:solidFill>
              </a:rPr>
              <a:t>PATIENT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84F87AC-A5BD-694B-A111-2BD4CBC8C10F}"/>
              </a:ext>
            </a:extLst>
          </p:cNvPr>
          <p:cNvSpPr/>
          <p:nvPr/>
        </p:nvSpPr>
        <p:spPr>
          <a:xfrm>
            <a:off x="2020931" y="2262090"/>
            <a:ext cx="2464656" cy="2464656"/>
          </a:xfrm>
          <a:prstGeom prst="ellipse">
            <a:avLst/>
          </a:prstGeom>
          <a:solidFill>
            <a:srgbClr val="F8991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20" dirty="0">
                <a:solidFill>
                  <a:schemeClr val="tx1"/>
                </a:solidFill>
              </a:rPr>
              <a:t>Family Dynamics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6C17E79-B389-0448-BB2C-0C0FD9093EB0}"/>
              </a:ext>
            </a:extLst>
          </p:cNvPr>
          <p:cNvSpPr/>
          <p:nvPr/>
        </p:nvSpPr>
        <p:spPr>
          <a:xfrm>
            <a:off x="3756926" y="3957391"/>
            <a:ext cx="1988699" cy="1988699"/>
          </a:xfrm>
          <a:prstGeom prst="ellipse">
            <a:avLst/>
          </a:prstGeom>
          <a:solidFill>
            <a:srgbClr val="767B6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20" dirty="0">
                <a:solidFill>
                  <a:schemeClr val="bg1"/>
                </a:solidFill>
              </a:rPr>
              <a:t>Financial</a:t>
            </a:r>
          </a:p>
          <a:p>
            <a:pPr algn="ctr"/>
            <a:r>
              <a:rPr lang="en-US" sz="1920" dirty="0">
                <a:solidFill>
                  <a:schemeClr val="bg1"/>
                </a:solidFill>
              </a:rPr>
              <a:t>Issues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DD6C5F0-B0A1-934F-AE23-7014C8B61FC6}"/>
              </a:ext>
            </a:extLst>
          </p:cNvPr>
          <p:cNvSpPr/>
          <p:nvPr/>
        </p:nvSpPr>
        <p:spPr>
          <a:xfrm>
            <a:off x="6209057" y="3999055"/>
            <a:ext cx="1988699" cy="1988699"/>
          </a:xfrm>
          <a:prstGeom prst="ellipse">
            <a:avLst/>
          </a:prstGeom>
          <a:solidFill>
            <a:srgbClr val="AAA57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20" dirty="0">
                <a:solidFill>
                  <a:schemeClr val="bg1"/>
                </a:solidFill>
              </a:rPr>
              <a:t>Location / </a:t>
            </a:r>
            <a:br>
              <a:rPr lang="en-US" sz="1920" dirty="0">
                <a:solidFill>
                  <a:schemeClr val="bg1"/>
                </a:solidFill>
              </a:rPr>
            </a:br>
            <a:r>
              <a:rPr lang="en-US" sz="1920" dirty="0">
                <a:solidFill>
                  <a:schemeClr val="bg1"/>
                </a:solidFill>
              </a:rPr>
              <a:t>Proximity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667CBEB-14D1-B94B-BD16-E73121069E0E}"/>
              </a:ext>
            </a:extLst>
          </p:cNvPr>
          <p:cNvSpPr/>
          <p:nvPr/>
        </p:nvSpPr>
        <p:spPr>
          <a:xfrm>
            <a:off x="6700504" y="1242188"/>
            <a:ext cx="1988699" cy="1988699"/>
          </a:xfrm>
          <a:prstGeom prst="ellipse">
            <a:avLst/>
          </a:prstGeom>
          <a:solidFill>
            <a:srgbClr val="B1585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20" dirty="0">
                <a:solidFill>
                  <a:schemeClr val="bg1"/>
                </a:solidFill>
              </a:rPr>
              <a:t>Care Needs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D244FFE-C134-8C44-B0F3-B0EAC44F4B56}"/>
              </a:ext>
            </a:extLst>
          </p:cNvPr>
          <p:cNvSpPr/>
          <p:nvPr/>
        </p:nvSpPr>
        <p:spPr>
          <a:xfrm>
            <a:off x="3942827" y="1185536"/>
            <a:ext cx="1988699" cy="1988699"/>
          </a:xfrm>
          <a:prstGeom prst="ellipse">
            <a:avLst/>
          </a:prstGeom>
          <a:solidFill>
            <a:srgbClr val="C3C9A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20" dirty="0">
                <a:solidFill>
                  <a:schemeClr val="tx1"/>
                </a:solidFill>
              </a:rPr>
              <a:t>Social Needs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5D195C8-1FF5-3541-994E-5FBBDBDE687A}"/>
              </a:ext>
            </a:extLst>
          </p:cNvPr>
          <p:cNvSpPr/>
          <p:nvPr/>
        </p:nvSpPr>
        <p:spPr>
          <a:xfrm>
            <a:off x="6418107" y="2208020"/>
            <a:ext cx="436726" cy="436726"/>
          </a:xfrm>
          <a:prstGeom prst="ellipse">
            <a:avLst/>
          </a:prstGeom>
          <a:solidFill>
            <a:srgbClr val="AAA57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 dirty="0">
              <a:solidFill>
                <a:schemeClr val="tx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DF7805A-9285-B440-88B3-7F8C079DF275}"/>
              </a:ext>
            </a:extLst>
          </p:cNvPr>
          <p:cNvSpPr/>
          <p:nvPr/>
        </p:nvSpPr>
        <p:spPr>
          <a:xfrm>
            <a:off x="7816413" y="5392968"/>
            <a:ext cx="232856" cy="232856"/>
          </a:xfrm>
          <a:prstGeom prst="ellipse">
            <a:avLst/>
          </a:prstGeom>
          <a:solidFill>
            <a:srgbClr val="B1585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 dirty="0">
              <a:solidFill>
                <a:schemeClr val="tx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60A8F28-1263-D442-BC4B-6415202230CC}"/>
              </a:ext>
            </a:extLst>
          </p:cNvPr>
          <p:cNvSpPr/>
          <p:nvPr/>
        </p:nvSpPr>
        <p:spPr>
          <a:xfrm>
            <a:off x="3873866" y="4166334"/>
            <a:ext cx="222785" cy="222785"/>
          </a:xfrm>
          <a:prstGeom prst="ellipse">
            <a:avLst/>
          </a:prstGeom>
          <a:solidFill>
            <a:srgbClr val="B1585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 b="1" dirty="0">
              <a:solidFill>
                <a:schemeClr val="tx1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5E03751-535A-854E-B329-63A2CD0A2AC8}"/>
              </a:ext>
            </a:extLst>
          </p:cNvPr>
          <p:cNvSpPr/>
          <p:nvPr/>
        </p:nvSpPr>
        <p:spPr>
          <a:xfrm>
            <a:off x="4624189" y="5392969"/>
            <a:ext cx="491742" cy="491742"/>
          </a:xfrm>
          <a:prstGeom prst="ellipse">
            <a:avLst/>
          </a:prstGeom>
          <a:solidFill>
            <a:srgbClr val="B1585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 dirty="0">
              <a:solidFill>
                <a:schemeClr val="tx1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40A5FDB-4245-9546-B095-EF6C6C648980}"/>
              </a:ext>
            </a:extLst>
          </p:cNvPr>
          <p:cNvSpPr/>
          <p:nvPr/>
        </p:nvSpPr>
        <p:spPr>
          <a:xfrm>
            <a:off x="5557141" y="1521692"/>
            <a:ext cx="548640" cy="548640"/>
          </a:xfrm>
          <a:prstGeom prst="ellipse">
            <a:avLst/>
          </a:prstGeom>
          <a:solidFill>
            <a:srgbClr val="767B6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 dirty="0">
              <a:solidFill>
                <a:schemeClr val="tx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EC34040-2FC3-9E4B-BD31-E23AD2CE3C2F}"/>
              </a:ext>
            </a:extLst>
          </p:cNvPr>
          <p:cNvSpPr/>
          <p:nvPr/>
        </p:nvSpPr>
        <p:spPr>
          <a:xfrm>
            <a:off x="4198616" y="3084741"/>
            <a:ext cx="286972" cy="304642"/>
          </a:xfrm>
          <a:prstGeom prst="ellipse">
            <a:avLst/>
          </a:prstGeom>
          <a:solidFill>
            <a:srgbClr val="C3C9A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 dirty="0">
              <a:solidFill>
                <a:schemeClr val="tx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AEDC4E1-D543-C34C-97F8-C2ED35843821}"/>
              </a:ext>
            </a:extLst>
          </p:cNvPr>
          <p:cNvSpPr/>
          <p:nvPr/>
        </p:nvSpPr>
        <p:spPr>
          <a:xfrm>
            <a:off x="5480306" y="5190978"/>
            <a:ext cx="308236" cy="308236"/>
          </a:xfrm>
          <a:prstGeom prst="ellipse">
            <a:avLst/>
          </a:prstGeom>
          <a:solidFill>
            <a:srgbClr val="C3C9A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 dirty="0">
              <a:solidFill>
                <a:schemeClr val="tx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A9A138F-CE5F-B249-AFE7-1E5FA15F4890}"/>
              </a:ext>
            </a:extLst>
          </p:cNvPr>
          <p:cNvSpPr/>
          <p:nvPr/>
        </p:nvSpPr>
        <p:spPr>
          <a:xfrm>
            <a:off x="6690214" y="3308833"/>
            <a:ext cx="857502" cy="857502"/>
          </a:xfrm>
          <a:prstGeom prst="ellipse">
            <a:avLst/>
          </a:prstGeom>
          <a:solidFill>
            <a:srgbClr val="F8991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 dirty="0">
              <a:solidFill>
                <a:schemeClr val="tx1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58D3576-C385-0742-9C49-DD5ED4FAD848}"/>
              </a:ext>
            </a:extLst>
          </p:cNvPr>
          <p:cNvSpPr/>
          <p:nvPr/>
        </p:nvSpPr>
        <p:spPr>
          <a:xfrm>
            <a:off x="2902811" y="2208021"/>
            <a:ext cx="184615" cy="184615"/>
          </a:xfrm>
          <a:prstGeom prst="ellipse">
            <a:avLst/>
          </a:prstGeom>
          <a:solidFill>
            <a:srgbClr val="767B6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 dirty="0">
              <a:solidFill>
                <a:schemeClr val="tx1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7A840B5-C437-C448-ADE5-6BE089E588AD}"/>
              </a:ext>
            </a:extLst>
          </p:cNvPr>
          <p:cNvSpPr/>
          <p:nvPr/>
        </p:nvSpPr>
        <p:spPr>
          <a:xfrm>
            <a:off x="2213923" y="4489084"/>
            <a:ext cx="237662" cy="237662"/>
          </a:xfrm>
          <a:prstGeom prst="ellipse">
            <a:avLst/>
          </a:prstGeom>
          <a:solidFill>
            <a:srgbClr val="DCE2C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 dirty="0">
              <a:solidFill>
                <a:schemeClr val="tx1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9886D25-96D5-2847-ABEB-B295C78788F0}"/>
              </a:ext>
            </a:extLst>
          </p:cNvPr>
          <p:cNvSpPr/>
          <p:nvPr/>
        </p:nvSpPr>
        <p:spPr>
          <a:xfrm>
            <a:off x="3897525" y="4625901"/>
            <a:ext cx="351692" cy="351692"/>
          </a:xfrm>
          <a:prstGeom prst="ellipse">
            <a:avLst/>
          </a:prstGeom>
          <a:solidFill>
            <a:srgbClr val="DCE2C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 b="1" dirty="0">
              <a:solidFill>
                <a:schemeClr val="tx1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5ED43A2-6B19-844E-B1DB-133647CE170A}"/>
              </a:ext>
            </a:extLst>
          </p:cNvPr>
          <p:cNvSpPr/>
          <p:nvPr/>
        </p:nvSpPr>
        <p:spPr>
          <a:xfrm>
            <a:off x="8032038" y="3291777"/>
            <a:ext cx="448912" cy="448912"/>
          </a:xfrm>
          <a:prstGeom prst="ellipse">
            <a:avLst/>
          </a:prstGeom>
          <a:solidFill>
            <a:srgbClr val="C3C9A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 dirty="0">
              <a:solidFill>
                <a:schemeClr val="tx1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961055D-488E-4842-A94F-F3D1C4A3EECF}"/>
              </a:ext>
            </a:extLst>
          </p:cNvPr>
          <p:cNvSpPr/>
          <p:nvPr/>
        </p:nvSpPr>
        <p:spPr>
          <a:xfrm>
            <a:off x="2926470" y="2544384"/>
            <a:ext cx="436726" cy="436726"/>
          </a:xfrm>
          <a:prstGeom prst="ellipse">
            <a:avLst/>
          </a:prstGeom>
          <a:solidFill>
            <a:srgbClr val="AAA57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 dirty="0">
              <a:solidFill>
                <a:schemeClr val="tx1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21FC574-72C7-A549-9EDD-598C949CC27C}"/>
              </a:ext>
            </a:extLst>
          </p:cNvPr>
          <p:cNvSpPr/>
          <p:nvPr/>
        </p:nvSpPr>
        <p:spPr>
          <a:xfrm>
            <a:off x="7547385" y="3177089"/>
            <a:ext cx="1988699" cy="1988699"/>
          </a:xfrm>
          <a:prstGeom prst="ellipse">
            <a:avLst/>
          </a:prstGeom>
          <a:solidFill>
            <a:srgbClr val="A4B4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20" dirty="0">
                <a:solidFill>
                  <a:schemeClr val="bg1"/>
                </a:solidFill>
              </a:rPr>
              <a:t>Clinical Needs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B09D047-73BD-B148-B3F9-0D635709D1E3}"/>
              </a:ext>
            </a:extLst>
          </p:cNvPr>
          <p:cNvSpPr/>
          <p:nvPr/>
        </p:nvSpPr>
        <p:spPr>
          <a:xfrm>
            <a:off x="2812648" y="5000263"/>
            <a:ext cx="324091" cy="324091"/>
          </a:xfrm>
          <a:prstGeom prst="ellipse">
            <a:avLst/>
          </a:prstGeom>
          <a:solidFill>
            <a:srgbClr val="A4B4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348B1F0-DB81-CF45-833D-69BAE407E80D}"/>
              </a:ext>
            </a:extLst>
          </p:cNvPr>
          <p:cNvSpPr/>
          <p:nvPr/>
        </p:nvSpPr>
        <p:spPr>
          <a:xfrm>
            <a:off x="6342927" y="1759352"/>
            <a:ext cx="358815" cy="358815"/>
          </a:xfrm>
          <a:prstGeom prst="ellipse">
            <a:avLst/>
          </a:prstGeom>
          <a:solidFill>
            <a:srgbClr val="A4B4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3861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25" grpId="0" animBg="1"/>
      <p:bldP spid="2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BFAD4-86F1-FF44-93AD-8A45EF88F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7087552" cy="1080938"/>
          </a:xfrm>
        </p:spPr>
        <p:txBody>
          <a:bodyPr>
            <a:normAutofit/>
          </a:bodyPr>
          <a:lstStyle/>
          <a:p>
            <a:r>
              <a:rPr lang="en-US" dirty="0"/>
              <a:t>What is ”Master•Care”?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56A81A-5E76-0E48-8C67-3F0903D6A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6423211" cy="1661564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2000" dirty="0">
                <a:solidFill>
                  <a:schemeClr val="bg1"/>
                </a:solidFill>
              </a:rPr>
              <a:t>Master•Care </a:t>
            </a:r>
            <a:r>
              <a:rPr lang="en-US" sz="2000" dirty="0"/>
              <a:t>is a comprehensive approach to managing the complex post-acute care needs of older patients, ultimately improving quality of care and shortening length of stay.</a:t>
            </a:r>
          </a:p>
          <a:p>
            <a:pPr marL="0" indent="0">
              <a:buNone/>
            </a:pPr>
            <a:r>
              <a:rPr lang="en-US" sz="2000" dirty="0"/>
              <a:t>The </a:t>
            </a:r>
            <a:r>
              <a:rPr lang="en-US" sz="2000" dirty="0">
                <a:solidFill>
                  <a:schemeClr val="bg1"/>
                </a:solidFill>
              </a:rPr>
              <a:t>Master•Care Plan </a:t>
            </a:r>
            <a:r>
              <a:rPr lang="en-US" sz="2000" dirty="0"/>
              <a:t>is the result of a comprehensive assessment and encompasses: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F845D3-E311-C047-BB80-4EC77C6B775B}"/>
              </a:ext>
            </a:extLst>
          </p:cNvPr>
          <p:cNvSpPr txBox="1"/>
          <p:nvPr/>
        </p:nvSpPr>
        <p:spPr>
          <a:xfrm>
            <a:off x="1367167" y="3893344"/>
            <a:ext cx="4540473" cy="1554272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>
                <a:latin typeface="Myriad Pro" panose="020B0503030403020204" pitchFamily="34" charset="0"/>
              </a:rPr>
              <a:t>Medical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>
                <a:latin typeface="Myriad Pro" panose="020B0503030403020204" pitchFamily="34" charset="0"/>
              </a:rPr>
              <a:t>Behavioral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>
                <a:latin typeface="Myriad Pro" panose="020B0503030403020204" pitchFamily="34" charset="0"/>
              </a:rPr>
              <a:t>Social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900" dirty="0">
              <a:latin typeface="Myriad Pro" panose="020B05030304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900" dirty="0">
              <a:latin typeface="Myriad Pro" panose="020B05030304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>
                <a:latin typeface="Myriad Pro" panose="020B0503030403020204" pitchFamily="34" charset="0"/>
              </a:rPr>
              <a:t>Environmental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>
                <a:latin typeface="Myriad Pro" panose="020B0503030403020204" pitchFamily="34" charset="0"/>
              </a:rPr>
              <a:t>ADLs,  and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>
                <a:latin typeface="Myriad Pro" panose="020B0503030403020204" pitchFamily="34" charset="0"/>
              </a:rPr>
              <a:t>Financial needs </a:t>
            </a:r>
          </a:p>
          <a:p>
            <a:endParaRPr lang="en-US" dirty="0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4B2EAD64-BA61-B041-A44F-9031176A452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299" y="5058480"/>
            <a:ext cx="906890" cy="9113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8F4E51-2D8B-564B-B6F7-573C9D32F618}"/>
              </a:ext>
            </a:extLst>
          </p:cNvPr>
          <p:cNvSpPr txBox="1"/>
          <p:nvPr/>
        </p:nvSpPr>
        <p:spPr>
          <a:xfrm>
            <a:off x="1586310" y="4914006"/>
            <a:ext cx="511819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>
                <a:solidFill>
                  <a:schemeClr val="bg1"/>
                </a:solidFill>
                <a:latin typeface="Myriad Pro" panose="020B0503030403020204" pitchFamily="34" charset="0"/>
              </a:rPr>
              <a:t>Master•Care Navigation </a:t>
            </a:r>
            <a:r>
              <a:rPr lang="en-US" sz="1900" dirty="0">
                <a:latin typeface="Myriad Pro" panose="020B0503030403020204" pitchFamily="34" charset="0"/>
              </a:rPr>
              <a:t>provides continual advocacy and support to assure patients first utilize Primary Care and “In Lieu of” pathways as opposed to E.D., acute-care and SNF… </a:t>
            </a:r>
            <a:br>
              <a:rPr lang="en-US" sz="1900" dirty="0">
                <a:latin typeface="Myriad Pro" panose="020B0503030403020204" pitchFamily="34" charset="0"/>
              </a:rPr>
            </a:br>
            <a:r>
              <a:rPr lang="en-US" sz="1900" dirty="0">
                <a:solidFill>
                  <a:schemeClr val="bg1"/>
                </a:solidFill>
                <a:latin typeface="Myriad Pro" panose="020B0503030403020204" pitchFamily="34" charset="0"/>
              </a:rPr>
              <a:t>NOTE: the term “In Lieu of” has been replaced with COMMUNITY SUPPORTS</a:t>
            </a:r>
          </a:p>
        </p:txBody>
      </p:sp>
      <p:pic>
        <p:nvPicPr>
          <p:cNvPr id="17" name="Picture Placeholder 11">
            <a:extLst>
              <a:ext uri="{FF2B5EF4-FFF2-40B4-BE49-F238E27FC236}">
                <a16:creationId xmlns:a16="http://schemas.microsoft.com/office/drawing/2014/main" id="{3F2E97CA-9475-214E-AB73-32105A741BA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43006" y="3998437"/>
            <a:ext cx="4648994" cy="285956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5306EFE-4F82-8944-A688-3DA04AAADAE5}"/>
              </a:ext>
            </a:extLst>
          </p:cNvPr>
          <p:cNvGrpSpPr/>
          <p:nvPr/>
        </p:nvGrpSpPr>
        <p:grpSpPr>
          <a:xfrm>
            <a:off x="7543006" y="-7699"/>
            <a:ext cx="4683240" cy="4006135"/>
            <a:chOff x="7543006" y="-7699"/>
            <a:chExt cx="4683240" cy="400613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3DE3E27-090A-554C-9238-3326BF50C55E}"/>
                </a:ext>
              </a:extLst>
            </p:cNvPr>
            <p:cNvSpPr/>
            <p:nvPr/>
          </p:nvSpPr>
          <p:spPr>
            <a:xfrm>
              <a:off x="7543006" y="-7699"/>
              <a:ext cx="4683240" cy="400613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A12B69E5-EE59-4147-9DB5-A2DD33F7AB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92132" y="277746"/>
              <a:ext cx="3384988" cy="33849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1512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6C73E50-B1CE-FD4A-9052-9D142FD8CF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38674"/>
            <a:ext cx="12416589" cy="8072594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935CF0D-FFD0-5D42-AC3B-F28D228750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50309" y="1860156"/>
            <a:ext cx="3726701" cy="692810"/>
          </a:xfrm>
        </p:spPr>
        <p:txBody>
          <a:bodyPr/>
          <a:lstStyle/>
          <a:p>
            <a:pPr algn="ctr">
              <a:spcBef>
                <a:spcPts val="480"/>
              </a:spcBef>
            </a:pPr>
            <a:r>
              <a:rPr lang="en-US" sz="2880" b="1" dirty="0">
                <a:solidFill>
                  <a:schemeClr val="tx1"/>
                </a:solidFill>
                <a:latin typeface="Myriad Pro Regular"/>
                <a:ea typeface="Calibri" charset="0"/>
                <a:cs typeface="Calibri" charset="0"/>
              </a:rPr>
              <a:t>Honor</a:t>
            </a:r>
          </a:p>
          <a:p>
            <a:pPr algn="ctr">
              <a:spcBef>
                <a:spcPts val="480"/>
              </a:spcBef>
            </a:pPr>
            <a:r>
              <a:rPr lang="en-US" sz="2880" b="1" spc="0" dirty="0">
                <a:solidFill>
                  <a:schemeClr val="tx1"/>
                </a:solidFill>
                <a:latin typeface="Myriad Pro Regular"/>
                <a:ea typeface="Calibri" charset="0"/>
                <a:cs typeface="Calibri" charset="0"/>
              </a:rPr>
              <a:t>&amp;</a:t>
            </a:r>
          </a:p>
          <a:p>
            <a:pPr algn="ctr">
              <a:spcBef>
                <a:spcPts val="480"/>
              </a:spcBef>
            </a:pPr>
            <a:r>
              <a:rPr lang="en-US" sz="2880" b="1" spc="0" dirty="0">
                <a:solidFill>
                  <a:schemeClr val="tx1"/>
                </a:solidFill>
                <a:latin typeface="Myriad Pro Regular"/>
                <a:ea typeface="Calibri" charset="0"/>
                <a:cs typeface="Calibri" charset="0"/>
              </a:rPr>
              <a:t>Responsibility</a:t>
            </a:r>
            <a:br>
              <a:rPr lang="en-US" sz="2800" b="1" spc="0" dirty="0">
                <a:solidFill>
                  <a:schemeClr val="tx1"/>
                </a:solidFill>
                <a:latin typeface="Myriad Pro Regular"/>
                <a:ea typeface="Calibri" charset="0"/>
                <a:cs typeface="Calibri" charset="0"/>
              </a:rPr>
            </a:b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87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3A1D3D0-390B-4F42-A128-3E9C25043596}"/>
              </a:ext>
            </a:extLst>
          </p:cNvPr>
          <p:cNvSpPr/>
          <p:nvPr/>
        </p:nvSpPr>
        <p:spPr>
          <a:xfrm>
            <a:off x="4518535" y="1430352"/>
            <a:ext cx="548640" cy="548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2" name="Rectangle 11"/>
          <p:cNvSpPr/>
          <p:nvPr/>
        </p:nvSpPr>
        <p:spPr>
          <a:xfrm>
            <a:off x="1498600" y="0"/>
            <a:ext cx="8458200" cy="68580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yriad Pro Regular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601" y="615293"/>
            <a:ext cx="10138866" cy="692810"/>
          </a:xfrm>
        </p:spPr>
        <p:txBody>
          <a:bodyPr/>
          <a:lstStyle/>
          <a:p>
            <a:pPr algn="ctr"/>
            <a:r>
              <a:rPr lang="en-US" sz="2880" b="1" spc="0" dirty="0">
                <a:latin typeface="Myriad Pro Regular"/>
                <a:ea typeface="Calibri" charset="0"/>
                <a:cs typeface="Calibri" charset="0"/>
              </a:rPr>
              <a:t>Labrador vs. Monkey Mind</a:t>
            </a:r>
            <a:endParaRPr lang="en-US" sz="28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CB6D22F-D3C1-EC4B-941E-56C884785674}"/>
              </a:ext>
            </a:extLst>
          </p:cNvPr>
          <p:cNvSpPr txBox="1"/>
          <p:nvPr/>
        </p:nvSpPr>
        <p:spPr>
          <a:xfrm>
            <a:off x="8814262" y="6634567"/>
            <a:ext cx="1934204" cy="20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20" dirty="0">
                <a:latin typeface="Myriad Pro Regular"/>
              </a:rPr>
              <a:t>©2018 Looking for Care, Inc.  CONFIDENTIAL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F31860-A7B8-3F47-B5BB-D68156F8FB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44170" y="0"/>
            <a:ext cx="13004801" cy="7315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0598C2-3A9F-1B40-890C-CBD16DE9B5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053" y="0"/>
            <a:ext cx="10852367" cy="813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27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3A1D3D0-390B-4F42-A128-3E9C25043596}"/>
              </a:ext>
            </a:extLst>
          </p:cNvPr>
          <p:cNvSpPr/>
          <p:nvPr/>
        </p:nvSpPr>
        <p:spPr>
          <a:xfrm>
            <a:off x="4518535" y="1430352"/>
            <a:ext cx="548640" cy="548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2" name="Rectangle 11"/>
          <p:cNvSpPr/>
          <p:nvPr/>
        </p:nvSpPr>
        <p:spPr>
          <a:xfrm>
            <a:off x="1498600" y="0"/>
            <a:ext cx="8458200" cy="68580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yriad Pro Regular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601" y="615293"/>
            <a:ext cx="10138866" cy="692810"/>
          </a:xfrm>
        </p:spPr>
        <p:txBody>
          <a:bodyPr/>
          <a:lstStyle/>
          <a:p>
            <a:pPr algn="ctr"/>
            <a:r>
              <a:rPr lang="en-US" sz="2880" b="1" spc="0" dirty="0">
                <a:latin typeface="Myriad Pro Regular"/>
                <a:ea typeface="Calibri" charset="0"/>
                <a:cs typeface="Calibri" charset="0"/>
              </a:rPr>
              <a:t>Check Yourself</a:t>
            </a:r>
            <a:br>
              <a:rPr lang="en-US" sz="2880" b="1" dirty="0">
                <a:latin typeface="Myriad Pro Regular"/>
                <a:ea typeface="Calibri" charset="0"/>
                <a:cs typeface="Calibri" charset="0"/>
              </a:rPr>
            </a:br>
            <a:r>
              <a:rPr lang="en-US" sz="2880" b="1" spc="0" dirty="0">
                <a:solidFill>
                  <a:schemeClr val="tx1"/>
                </a:solidFill>
                <a:latin typeface="Myriad Pro Regular"/>
                <a:ea typeface="Calibri" charset="0"/>
                <a:cs typeface="Calibri" charset="0"/>
              </a:rPr>
              <a:t>“Center Before You Enter”</a:t>
            </a:r>
            <a:br>
              <a:rPr lang="en-US" sz="2880" b="1" dirty="0">
                <a:latin typeface="Myriad Pro Regular"/>
                <a:ea typeface="Calibri" charset="0"/>
                <a:cs typeface="Calibri" charset="0"/>
              </a:rPr>
            </a:br>
            <a:endParaRPr lang="en-US" sz="2800" b="1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EE6C793-5CAA-F74D-BE04-6317FE3499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240" y="170555"/>
            <a:ext cx="1334719" cy="114956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3989E8F-B81A-1949-BDAA-C42EF2F183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2039" y="170556"/>
            <a:ext cx="2592121" cy="77926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CB6D22F-D3C1-EC4B-941E-56C884785674}"/>
              </a:ext>
            </a:extLst>
          </p:cNvPr>
          <p:cNvSpPr txBox="1"/>
          <p:nvPr/>
        </p:nvSpPr>
        <p:spPr>
          <a:xfrm>
            <a:off x="8814262" y="6634567"/>
            <a:ext cx="1934204" cy="20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20" dirty="0">
                <a:latin typeface="Myriad Pro Regular"/>
              </a:rPr>
              <a:t>©2018 Looking for Care, Inc.  CONFIDENTIAL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965682-21CA-2247-84A0-E0CEC6B723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" y="0"/>
            <a:ext cx="111218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524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lake surrounded by trees&#10;&#10;Description automatically generated with low confidence">
            <a:extLst>
              <a:ext uri="{FF2B5EF4-FFF2-40B4-BE49-F238E27FC236}">
                <a16:creationId xmlns:a16="http://schemas.microsoft.com/office/drawing/2014/main" id="{BE9D27BA-452C-FB4B-8F79-F85E869621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87600" y="-1410384"/>
            <a:ext cx="14623416" cy="834178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498600" y="0"/>
            <a:ext cx="8458200" cy="68580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yriad Pro Regular"/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0E59160D-7BE9-4C41-A449-3B41A32A07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360307"/>
            <a:ext cx="2432050" cy="13372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30E882-8D62-994A-B0FB-4C7D97A61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2589" y="550028"/>
            <a:ext cx="8919411" cy="1080938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Strategies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9B7934-CC92-2640-A6D7-A66731D5C3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8469" y="3931726"/>
            <a:ext cx="7067531" cy="2316674"/>
          </a:xfrm>
        </p:spPr>
        <p:txBody>
          <a:bodyPr>
            <a:normAutofit fontScale="92500"/>
          </a:bodyPr>
          <a:lstStyle/>
          <a:p>
            <a:r>
              <a:rPr lang="en-US" sz="3600" dirty="0"/>
              <a:t>Center-before-you-Enter</a:t>
            </a:r>
          </a:p>
          <a:p>
            <a:r>
              <a:rPr lang="en-US" sz="3600" dirty="0"/>
              <a:t>Send up a Flare...</a:t>
            </a:r>
            <a:r>
              <a:rPr lang="en-US" sz="3200" dirty="0"/>
              <a:t>You ARE NOT alone </a:t>
            </a:r>
          </a:p>
          <a:p>
            <a:r>
              <a:rPr lang="en-US" sz="3600" dirty="0"/>
              <a:t>Be Gentle with Yourself – H.A.L.T.</a:t>
            </a:r>
          </a:p>
          <a:p>
            <a:r>
              <a:rPr lang="en-US" sz="3600" dirty="0"/>
              <a:t>Be “In Solution”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7C7ACA-6E12-7648-BD4C-9321130E8C9E}"/>
              </a:ext>
            </a:extLst>
          </p:cNvPr>
          <p:cNvSpPr txBox="1"/>
          <p:nvPr/>
        </p:nvSpPr>
        <p:spPr>
          <a:xfrm>
            <a:off x="1574800" y="3835400"/>
            <a:ext cx="10617200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/>
              <a:t>Definition of a ‘Solution’</a:t>
            </a:r>
          </a:p>
          <a:p>
            <a:pPr marL="457200" lvl="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The method or process of solving a problem</a:t>
            </a:r>
          </a:p>
          <a:p>
            <a:pPr marL="457200" lvl="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The answer to or disposition of a problem </a:t>
            </a:r>
          </a:p>
          <a:p>
            <a:pPr marL="457200" lvl="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The homogeneous mixture of two or more substances, </a:t>
            </a:r>
            <a:br>
              <a:rPr lang="en-US" sz="2800" dirty="0"/>
            </a:br>
            <a:r>
              <a:rPr lang="en-US" sz="2800" dirty="0"/>
              <a:t>which may be solids, liquids, gases, or a combination of these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52533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p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498600" y="0"/>
            <a:ext cx="8458200" cy="68580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yriad Pro Regular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3763794D-EA98-DA4E-A5C5-534414CC3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60307"/>
            <a:ext cx="2432050" cy="133726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526541D-FDD2-2646-B4C7-0E4A527B0671}"/>
              </a:ext>
            </a:extLst>
          </p:cNvPr>
          <p:cNvSpPr txBox="1">
            <a:spLocks/>
          </p:cNvSpPr>
          <p:nvPr/>
        </p:nvSpPr>
        <p:spPr>
          <a:xfrm>
            <a:off x="3272589" y="550028"/>
            <a:ext cx="8919411" cy="1080938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ln>
                  <a:noFill/>
                </a:ln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Relationship First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918F93-D7AC-974B-A15E-136928691ECE}"/>
              </a:ext>
            </a:extLst>
          </p:cNvPr>
          <p:cNvSpPr txBox="1"/>
          <p:nvPr/>
        </p:nvSpPr>
        <p:spPr>
          <a:xfrm>
            <a:off x="1655662" y="1947655"/>
            <a:ext cx="6351739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880" b="1" dirty="0"/>
              <a:t>GO SLOW TO GO FAST</a:t>
            </a:r>
            <a:endParaRPr lang="en-US" sz="2880" i="1" dirty="0"/>
          </a:p>
          <a:p>
            <a:pPr lvl="0"/>
            <a:endParaRPr lang="en-US" sz="2880" i="1" dirty="0"/>
          </a:p>
          <a:p>
            <a:pPr lvl="0"/>
            <a:r>
              <a:rPr lang="en-US" sz="2880" b="1" dirty="0"/>
              <a:t>MIRRORING</a:t>
            </a:r>
          </a:p>
          <a:p>
            <a:pPr marL="411480" indent="-411480">
              <a:buFont typeface="Wingdings" pitchFamily="2" charset="2"/>
              <a:buChar char="ü"/>
            </a:pPr>
            <a:r>
              <a:rPr lang="en-US" sz="2880" dirty="0"/>
              <a:t>Match the tempo </a:t>
            </a:r>
          </a:p>
          <a:p>
            <a:pPr marL="411480" indent="-411480">
              <a:buFont typeface="Wingdings" pitchFamily="2" charset="2"/>
              <a:buChar char="ü"/>
            </a:pPr>
            <a:r>
              <a:rPr lang="en-US" sz="2880" b="1" dirty="0">
                <a:solidFill>
                  <a:schemeClr val="bg1"/>
                </a:solidFill>
              </a:rPr>
              <a:t>Check yourself — </a:t>
            </a:r>
            <a:r>
              <a:rPr lang="en-US" sz="2880" dirty="0"/>
              <a:t>are you amped? </a:t>
            </a:r>
          </a:p>
          <a:p>
            <a:pPr marL="411480" indent="-411480">
              <a:buFont typeface="Wingdings" pitchFamily="2" charset="2"/>
              <a:buChar char="ü"/>
            </a:pPr>
            <a:endParaRPr lang="en-US" sz="2880" dirty="0"/>
          </a:p>
          <a:p>
            <a:r>
              <a:rPr lang="en-US" sz="2880" b="1" dirty="0"/>
              <a:t>POINT YOUR HEART</a:t>
            </a:r>
          </a:p>
          <a:p>
            <a:pPr lvl="0"/>
            <a:endParaRPr lang="en-US" sz="2880" dirty="0"/>
          </a:p>
          <a:p>
            <a:pPr lvl="0"/>
            <a:r>
              <a:rPr lang="en-US" sz="2880" b="1" dirty="0"/>
              <a:t>EYE CONTACT!</a:t>
            </a:r>
            <a:endParaRPr lang="en-US" sz="2880" dirty="0"/>
          </a:p>
          <a:p>
            <a:endParaRPr lang="en-US" sz="2880" dirty="0"/>
          </a:p>
        </p:txBody>
      </p:sp>
    </p:spTree>
    <p:extLst>
      <p:ext uri="{BB962C8B-B14F-4D97-AF65-F5344CB8AC3E}">
        <p14:creationId xmlns:p14="http://schemas.microsoft.com/office/powerpoint/2010/main" val="2839534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498600" y="0"/>
            <a:ext cx="8458200" cy="68580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yriad Pro Regular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CB6D22F-D3C1-EC4B-941E-56C884785674}"/>
              </a:ext>
            </a:extLst>
          </p:cNvPr>
          <p:cNvSpPr txBox="1"/>
          <p:nvPr/>
        </p:nvSpPr>
        <p:spPr>
          <a:xfrm>
            <a:off x="8814262" y="6634567"/>
            <a:ext cx="1934204" cy="20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20" dirty="0">
                <a:latin typeface="Myriad Pro Regular"/>
              </a:rPr>
              <a:t>©2018 Looking for Care, Inc.  CONFIDENTIAL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965682-21CA-2247-84A0-E0CEC6B723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481784" cy="793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39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0404C2-D23E-C246-9EF8-C52CF6333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2760" y="0"/>
            <a:ext cx="124447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756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3">
            <a:extLst>
              <a:ext uri="{FF2B5EF4-FFF2-40B4-BE49-F238E27FC236}">
                <a16:creationId xmlns:a16="http://schemas.microsoft.com/office/drawing/2014/main" id="{569F18A2-6E99-4CF8-AD84-A8894093CEC4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 dirty="0"/>
          </a:p>
        </p:txBody>
      </p:sp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45BEDBAB-52BC-5C4B-93EA-4A224441E03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5610" y="463761"/>
            <a:ext cx="1693072" cy="16930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919B6C-32E3-4268-AA3E-4436B8B21A22}"/>
              </a:ext>
            </a:extLst>
          </p:cNvPr>
          <p:cNvSpPr txBox="1"/>
          <p:nvPr/>
        </p:nvSpPr>
        <p:spPr>
          <a:xfrm>
            <a:off x="742719" y="982164"/>
            <a:ext cx="4886629" cy="69185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ts val="4933"/>
              </a:lnSpc>
              <a:defRPr/>
            </a:pPr>
            <a:r>
              <a:rPr lang="en-US" sz="4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Master</a:t>
            </a:r>
            <a:r>
              <a:rPr lang="en-US" sz="4000" b="1" dirty="0">
                <a:solidFill>
                  <a:srgbClr val="EA791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•</a:t>
            </a:r>
            <a:r>
              <a:rPr lang="en-US" sz="4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F61D06-591C-467F-99BF-6FF80F3AF61C}"/>
              </a:ext>
            </a:extLst>
          </p:cNvPr>
          <p:cNvSpPr txBox="1"/>
          <p:nvPr/>
        </p:nvSpPr>
        <p:spPr>
          <a:xfrm>
            <a:off x="717322" y="2167834"/>
            <a:ext cx="5637758" cy="21979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1866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Created to address the </a:t>
            </a:r>
            <a:r>
              <a:rPr lang="en-US" sz="1866" dirty="0">
                <a:solidFill>
                  <a:srgbClr val="EA7915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challenges</a:t>
            </a:r>
            <a:r>
              <a:rPr lang="en-US" sz="1866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of remaining independent while aging and the </a:t>
            </a:r>
            <a:r>
              <a:rPr lang="en-US" sz="1866" dirty="0">
                <a:solidFill>
                  <a:srgbClr val="EA7915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opportunities </a:t>
            </a:r>
            <a:r>
              <a:rPr lang="en-US" sz="1866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available as CMS (and others) realize that </a:t>
            </a:r>
            <a:r>
              <a:rPr lang="en-US" sz="1866" dirty="0" err="1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SDoH</a:t>
            </a:r>
            <a:r>
              <a:rPr lang="en-US" sz="1866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have a significant impact on financial and clinical outcomes.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B63E22F-8575-4ABA-A409-007067FAE098}"/>
              </a:ext>
            </a:extLst>
          </p:cNvPr>
          <p:cNvSpPr txBox="1"/>
          <p:nvPr/>
        </p:nvSpPr>
        <p:spPr>
          <a:xfrm>
            <a:off x="9457943" y="1055484"/>
            <a:ext cx="2686420" cy="2467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800"/>
              </a:spcBef>
              <a:defRPr/>
            </a:pPr>
            <a:r>
              <a:rPr lang="en-US" sz="1067" kern="0" dirty="0">
                <a:solidFill>
                  <a:schemeClr val="bg2">
                    <a:lumMod val="2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Growing Population</a:t>
            </a:r>
          </a:p>
          <a:p>
            <a:pPr algn="ctr">
              <a:lnSpc>
                <a:spcPct val="150000"/>
              </a:lnSpc>
              <a:spcBef>
                <a:spcPts val="1200"/>
              </a:spcBef>
              <a:defRPr/>
            </a:pPr>
            <a:r>
              <a:rPr lang="en-US" sz="933" dirty="0">
                <a:solidFill>
                  <a:schemeClr val="bg1">
                    <a:lumMod val="50000"/>
                  </a:schemeClr>
                </a:solidFill>
                <a:ea typeface="Cardo" panose="02020600000000000000" pitchFamily="18" charset="-79"/>
                <a:cs typeface="Cardo" panose="02020600000000000000" pitchFamily="18" charset="-79"/>
              </a:rPr>
              <a:t>I</a:t>
            </a:r>
            <a:r>
              <a:rPr lang="en-US" sz="1067" dirty="0">
                <a:solidFill>
                  <a:schemeClr val="bg1">
                    <a:lumMod val="50000"/>
                  </a:schemeClr>
                </a:solidFill>
                <a:ea typeface="Cardo" panose="02020600000000000000" pitchFamily="18" charset="-79"/>
                <a:cs typeface="Cardo" panose="02020600000000000000" pitchFamily="18" charset="-79"/>
              </a:rPr>
              <a:t>n 2025, over 15.6 million Americans will top 80 years old, an increase of nearly 30% over 2015.</a:t>
            </a:r>
          </a:p>
          <a:p>
            <a:pPr algn="ctr">
              <a:lnSpc>
                <a:spcPct val="150000"/>
              </a:lnSpc>
              <a:spcBef>
                <a:spcPts val="1200"/>
              </a:spcBef>
              <a:defRPr/>
            </a:pPr>
            <a:r>
              <a:rPr lang="en-US" sz="1067" dirty="0">
                <a:solidFill>
                  <a:schemeClr val="bg1">
                    <a:lumMod val="50000"/>
                  </a:schemeClr>
                </a:solidFill>
                <a:ea typeface="Cardo" panose="02020600000000000000" pitchFamily="18" charset="-79"/>
                <a:cs typeface="Cardo" panose="02020600000000000000" pitchFamily="18" charset="-79"/>
              </a:rPr>
              <a:t>In 2045, 31.6 million will be 80+, essentially doubling in 20 years and representing over 8% of all Americans.</a:t>
            </a:r>
          </a:p>
          <a:p>
            <a:pPr algn="ctr">
              <a:lnSpc>
                <a:spcPct val="150000"/>
              </a:lnSpc>
              <a:spcBef>
                <a:spcPts val="1200"/>
              </a:spcBef>
              <a:defRPr/>
            </a:pPr>
            <a:endParaRPr lang="ru-RU" sz="933" dirty="0">
              <a:solidFill>
                <a:schemeClr val="bg1">
                  <a:lumMod val="50000"/>
                </a:schemeClr>
              </a:solidFill>
              <a:ea typeface="Cardo" panose="02020600000000000000" pitchFamily="18" charset="-79"/>
              <a:cs typeface="Cardo" panose="02020600000000000000" pitchFamily="18" charset="-79"/>
            </a:endParaRPr>
          </a:p>
        </p:txBody>
      </p:sp>
      <p:cxnSp>
        <p:nvCxnSpPr>
          <p:cNvPr id="23" name="Прямая соединительная линия 19">
            <a:extLst>
              <a:ext uri="{FF2B5EF4-FFF2-40B4-BE49-F238E27FC236}">
                <a16:creationId xmlns:a16="http://schemas.microsoft.com/office/drawing/2014/main" id="{10BA67CE-5A40-4E3B-810B-8EECC0C295E4}"/>
              </a:ext>
            </a:extLst>
          </p:cNvPr>
          <p:cNvCxnSpPr>
            <a:cxnSpLocks/>
          </p:cNvCxnSpPr>
          <p:nvPr/>
        </p:nvCxnSpPr>
        <p:spPr>
          <a:xfrm>
            <a:off x="10691104" y="1458802"/>
            <a:ext cx="220099" cy="0"/>
          </a:xfrm>
          <a:prstGeom prst="line">
            <a:avLst/>
          </a:prstGeom>
          <a:ln w="6350">
            <a:solidFill>
              <a:srgbClr val="767B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4CFA67B2-68A0-744D-9374-02534C08EFC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943EB670-DCFC-4CEF-A732-0697B9CACE5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78B7633-9A49-F845-91AF-FB97E6396066}"/>
              </a:ext>
            </a:extLst>
          </p:cNvPr>
          <p:cNvGrpSpPr/>
          <p:nvPr/>
        </p:nvGrpSpPr>
        <p:grpSpPr>
          <a:xfrm>
            <a:off x="10424034" y="254539"/>
            <a:ext cx="751301" cy="751301"/>
            <a:chOff x="15637053" y="335713"/>
            <a:chExt cx="1127125" cy="1127125"/>
          </a:xfrm>
        </p:grpSpPr>
        <p:sp>
          <p:nvSpPr>
            <p:cNvPr id="13" name="Овал 13">
              <a:extLst>
                <a:ext uri="{FF2B5EF4-FFF2-40B4-BE49-F238E27FC236}">
                  <a16:creationId xmlns:a16="http://schemas.microsoft.com/office/drawing/2014/main" id="{55062938-031F-4411-A6C8-F4B03C3ADBF4}"/>
                </a:ext>
              </a:extLst>
            </p:cNvPr>
            <p:cNvSpPr/>
            <p:nvPr/>
          </p:nvSpPr>
          <p:spPr>
            <a:xfrm>
              <a:off x="15637053" y="335713"/>
              <a:ext cx="1127125" cy="1127125"/>
            </a:xfrm>
            <a:prstGeom prst="ellipse">
              <a:avLst/>
            </a:prstGeom>
            <a:solidFill>
              <a:srgbClr val="E16411"/>
            </a:solidFill>
            <a:ln w="19050">
              <a:noFill/>
            </a:ln>
            <a:effectLst>
              <a:outerShdw blurRad="292100" dist="127000" dir="5400000" algn="ctr" rotWithShape="0">
                <a:schemeClr val="tx1">
                  <a:lumMod val="50000"/>
                  <a:lumOff val="50000"/>
                  <a:alpha val="5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2700" dirty="0"/>
            </a:p>
          </p:txBody>
        </p:sp>
        <p:pic>
          <p:nvPicPr>
            <p:cNvPr id="30" name="Picture 29" descr="Text&#10;&#10;Description automatically generated">
              <a:extLst>
                <a:ext uri="{FF2B5EF4-FFF2-40B4-BE49-F238E27FC236}">
                  <a16:creationId xmlns:a16="http://schemas.microsoft.com/office/drawing/2014/main" id="{2D23E3AC-C847-C842-B9CD-447E25CE9E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50229" y="444605"/>
              <a:ext cx="874340" cy="8743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F3F3B6C-1305-2247-B667-C7453AF58932}"/>
              </a:ext>
            </a:extLst>
          </p:cNvPr>
          <p:cNvSpPr txBox="1"/>
          <p:nvPr/>
        </p:nvSpPr>
        <p:spPr>
          <a:xfrm>
            <a:off x="1110241" y="4534724"/>
            <a:ext cx="4778527" cy="1999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577" indent="-228577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866" b="1" dirty="0">
                <a:solidFill>
                  <a:srgbClr val="767B6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Consumers (Older Adults &amp; Families) </a:t>
            </a:r>
          </a:p>
          <a:p>
            <a:pPr marL="228577" indent="-228577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866" b="1" dirty="0">
                <a:solidFill>
                  <a:srgbClr val="767B6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Senior Living Providers</a:t>
            </a:r>
          </a:p>
          <a:p>
            <a:pPr marL="228577" indent="-228577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866" b="1" dirty="0">
                <a:solidFill>
                  <a:srgbClr val="767B6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Health Care Providers</a:t>
            </a:r>
          </a:p>
          <a:p>
            <a:pPr marL="228577" indent="-228577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866" b="1" dirty="0">
                <a:solidFill>
                  <a:srgbClr val="767B6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Risk Bearing Entities</a:t>
            </a:r>
          </a:p>
          <a:p>
            <a:endParaRPr lang="en-US" sz="1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85DE57-E324-7146-90A5-55119E264513}"/>
              </a:ext>
            </a:extLst>
          </p:cNvPr>
          <p:cNvSpPr txBox="1"/>
          <p:nvPr/>
        </p:nvSpPr>
        <p:spPr>
          <a:xfrm>
            <a:off x="10043160" y="5166360"/>
            <a:ext cx="1844040" cy="911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140"/>
              </a:lnSpc>
            </a:pPr>
            <a:r>
              <a:rPr lang="en-US" sz="3200" b="1" dirty="0">
                <a:solidFill>
                  <a:srgbClr val="EA791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Noteworthy" panose="02000400000000000000" pitchFamily="2" charset="77"/>
                <a:ea typeface="Noteworthy" panose="02000400000000000000" pitchFamily="2" charset="77"/>
              </a:rPr>
              <a:t>It’s Personal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A9FAC7D-6CE6-EA4F-825A-AE4DF2874297}"/>
              </a:ext>
            </a:extLst>
          </p:cNvPr>
          <p:cNvGrpSpPr/>
          <p:nvPr/>
        </p:nvGrpSpPr>
        <p:grpSpPr>
          <a:xfrm>
            <a:off x="9040637" y="1274998"/>
            <a:ext cx="2334323" cy="2632864"/>
            <a:chOff x="13561636" y="1912792"/>
            <a:chExt cx="3502025" cy="3949904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93A5D8A4-5EBF-41B3-BBD1-4FCFBC3E62EC}"/>
                </a:ext>
              </a:extLst>
            </p:cNvPr>
            <p:cNvSpPr/>
            <p:nvPr/>
          </p:nvSpPr>
          <p:spPr>
            <a:xfrm>
              <a:off x="13561636" y="1912792"/>
              <a:ext cx="3502025" cy="3403489"/>
            </a:xfrm>
            <a:prstGeom prst="roundRect">
              <a:avLst>
                <a:gd name="adj" fmla="val 5238"/>
              </a:avLst>
            </a:prstGeom>
            <a:solidFill>
              <a:srgbClr val="B1B4A5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6193875-19E6-E345-AC82-A09E57FD2597}"/>
                </a:ext>
              </a:extLst>
            </p:cNvPr>
            <p:cNvSpPr txBox="1"/>
            <p:nvPr/>
          </p:nvSpPr>
          <p:spPr>
            <a:xfrm>
              <a:off x="13822496" y="2085820"/>
              <a:ext cx="1426960" cy="9591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en-US" sz="2666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68%</a:t>
              </a:r>
              <a:r>
                <a:rPr lang="en-US" sz="2666" b="1" baseline="300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*</a:t>
              </a:r>
              <a:endParaRPr lang="en-US" sz="2666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EB1A518-B549-AF4C-B8D9-39E9228D3D8B}"/>
                </a:ext>
              </a:extLst>
            </p:cNvPr>
            <p:cNvSpPr txBox="1"/>
            <p:nvPr/>
          </p:nvSpPr>
          <p:spPr>
            <a:xfrm>
              <a:off x="13667782" y="3958035"/>
              <a:ext cx="3395879" cy="1904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146"/>
                </a:lnSpc>
              </a:pPr>
              <a:r>
                <a:rPr lang="en-US" sz="2133" cap="all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Futura Condensed Medium" panose="020B0602020204020303" pitchFamily="34" charset="-79"/>
                  <a:ea typeface="Roboto" panose="02000000000000000000" pitchFamily="2" charset="0"/>
                  <a:cs typeface="Futura Condensed Medium" panose="020B0602020204020303" pitchFamily="34" charset="-79"/>
                </a:rPr>
                <a:t>Of callers </a:t>
              </a:r>
            </a:p>
            <a:p>
              <a:pPr algn="ctr">
                <a:lnSpc>
                  <a:spcPts val="2146"/>
                </a:lnSpc>
              </a:pPr>
              <a:r>
                <a:rPr lang="en-US" sz="2133" cap="all" dirty="0">
                  <a:solidFill>
                    <a:srgbClr val="E16411"/>
                  </a:solidFill>
                  <a:latin typeface="Futura Condensed Medium" panose="020B0602020204020303" pitchFamily="34" charset="-79"/>
                  <a:ea typeface="Roboto" panose="02000000000000000000" pitchFamily="2" charset="0"/>
                  <a:cs typeface="Futura Condensed Medium" panose="020B0602020204020303" pitchFamily="34" charset="-79"/>
                </a:rPr>
                <a:t>could not afford </a:t>
              </a:r>
              <a:r>
                <a:rPr lang="en-US" sz="2133" cap="all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Futura Condensed Medium" panose="020B0602020204020303" pitchFamily="34" charset="-79"/>
                  <a:ea typeface="Roboto" panose="02000000000000000000" pitchFamily="2" charset="0"/>
                  <a:cs typeface="Futura Condensed Medium" panose="020B0602020204020303" pitchFamily="34" charset="-79"/>
                </a:rPr>
                <a:t>Senior Care</a:t>
              </a:r>
            </a:p>
            <a:p>
              <a:endParaRPr lang="en-US" sz="2400" dirty="0">
                <a:latin typeface="Bebas Neue" panose="020B0606020202050201" pitchFamily="34" charset="77"/>
              </a:endParaRPr>
            </a:p>
          </p:txBody>
        </p:sp>
      </p:grp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EACCCE63-7169-6D4D-B0D1-1DEA155173A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D85E22F-18A0-2A48-A0A7-03663076D42E}"/>
              </a:ext>
            </a:extLst>
          </p:cNvPr>
          <p:cNvGrpSpPr/>
          <p:nvPr/>
        </p:nvGrpSpPr>
        <p:grpSpPr>
          <a:xfrm>
            <a:off x="6294119" y="1262761"/>
            <a:ext cx="2338050" cy="2280879"/>
            <a:chOff x="9441226" y="1894435"/>
            <a:chExt cx="3507616" cy="3421846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0E341B31-8029-4FCE-99DB-EE9714E47C4A}"/>
                </a:ext>
              </a:extLst>
            </p:cNvPr>
            <p:cNvSpPr/>
            <p:nvPr/>
          </p:nvSpPr>
          <p:spPr>
            <a:xfrm>
              <a:off x="9445229" y="1912792"/>
              <a:ext cx="3503613" cy="3403489"/>
            </a:xfrm>
            <a:prstGeom prst="roundRect">
              <a:avLst>
                <a:gd name="adj" fmla="val 5238"/>
              </a:avLst>
            </a:prstGeom>
            <a:solidFill>
              <a:srgbClr val="DCE2C7">
                <a:alpha val="26000"/>
              </a:srgbClr>
            </a:solidFill>
            <a:ln w="28575">
              <a:noFill/>
            </a:ln>
            <a:effectLst>
              <a:outerShdw blurRad="241300" dist="38100" dir="5400000" algn="t" rotWithShape="0">
                <a:schemeClr val="bg1">
                  <a:lumMod val="50000"/>
                  <a:alpha val="1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BC3BDB3-0E0C-45DE-99DE-D7FD04C7D835}"/>
                </a:ext>
              </a:extLst>
            </p:cNvPr>
            <p:cNvSpPr txBox="1"/>
            <p:nvPr/>
          </p:nvSpPr>
          <p:spPr>
            <a:xfrm>
              <a:off x="9441226" y="1894435"/>
              <a:ext cx="3383800" cy="12466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en-US" sz="36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$800B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4FFAC25-3885-144C-BE30-85204A729D15}"/>
                </a:ext>
              </a:extLst>
            </p:cNvPr>
            <p:cNvSpPr/>
            <p:nvPr/>
          </p:nvSpPr>
          <p:spPr>
            <a:xfrm>
              <a:off x="9675417" y="2899323"/>
              <a:ext cx="3043237" cy="39026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lnSpc>
                  <a:spcPts val="1267"/>
                </a:lnSpc>
                <a:defRPr/>
              </a:pPr>
              <a:r>
                <a:rPr lang="en-US" sz="1333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Cost of Medicare 2022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97C4F6DE-6CF0-9F49-893B-E802D9C25122}"/>
              </a:ext>
            </a:extLst>
          </p:cNvPr>
          <p:cNvSpPr txBox="1"/>
          <p:nvPr/>
        </p:nvSpPr>
        <p:spPr>
          <a:xfrm>
            <a:off x="1010435" y="1174026"/>
            <a:ext cx="346656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/>
              <a:t>Affording Senior Care</a:t>
            </a:r>
          </a:p>
          <a:p>
            <a:r>
              <a:rPr lang="en-US" sz="1600" dirty="0"/>
              <a:t> 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4E48DC7-C76C-6945-BBFD-16FF722FD3E0}"/>
              </a:ext>
            </a:extLst>
          </p:cNvPr>
          <p:cNvSpPr txBox="1"/>
          <p:nvPr/>
        </p:nvSpPr>
        <p:spPr>
          <a:xfrm>
            <a:off x="9821817" y="5950161"/>
            <a:ext cx="145180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/>
              <a:t>*Data from Looking for Care, Inc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B0AB0F-B2CB-614D-A71F-5C57EED01BB0}"/>
              </a:ext>
            </a:extLst>
          </p:cNvPr>
          <p:cNvSpPr txBox="1"/>
          <p:nvPr/>
        </p:nvSpPr>
        <p:spPr>
          <a:xfrm>
            <a:off x="6236210" y="355929"/>
            <a:ext cx="23956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Bebas Neue" panose="020B0606020202050201" pitchFamily="34" charset="77"/>
              </a:rPr>
              <a:t>Cost of </a:t>
            </a:r>
            <a:r>
              <a:rPr lang="en-US" sz="2800" dirty="0">
                <a:solidFill>
                  <a:srgbClr val="E16411"/>
                </a:solidFill>
                <a:latin typeface="Bebas Neue" panose="020B0606020202050201" pitchFamily="34" charset="77"/>
              </a:rPr>
              <a:t>Medical</a:t>
            </a:r>
            <a:r>
              <a:rPr lang="en-US" sz="2800" dirty="0">
                <a:latin typeface="Bebas Neue" panose="020B0606020202050201" pitchFamily="34" charset="77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Bebas Neue" panose="020B0606020202050201" pitchFamily="34" charset="77"/>
              </a:rPr>
              <a:t>Care</a:t>
            </a:r>
            <a:r>
              <a:rPr lang="en-US" sz="2800" dirty="0">
                <a:latin typeface="Bebas Neue" panose="020B0606020202050201" pitchFamily="34" charset="77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0AD0AE-A841-3449-B00E-484F95585534}"/>
              </a:ext>
            </a:extLst>
          </p:cNvPr>
          <p:cNvSpPr txBox="1"/>
          <p:nvPr/>
        </p:nvSpPr>
        <p:spPr>
          <a:xfrm>
            <a:off x="9009949" y="355929"/>
            <a:ext cx="23956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Bebas Neue" panose="020B0606020202050201" pitchFamily="34" charset="77"/>
              </a:rPr>
              <a:t>Cost of </a:t>
            </a:r>
            <a:r>
              <a:rPr lang="en-US" sz="2800" dirty="0">
                <a:solidFill>
                  <a:srgbClr val="E16411"/>
                </a:solidFill>
                <a:latin typeface="Bebas Neue" panose="020B0606020202050201" pitchFamily="34" charset="77"/>
              </a:rPr>
              <a:t>senior</a:t>
            </a:r>
            <a:r>
              <a:rPr lang="en-US" sz="2800" dirty="0">
                <a:latin typeface="Bebas Neue" panose="020B0606020202050201" pitchFamily="34" charset="77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Bebas Neue" panose="020B0606020202050201" pitchFamily="34" charset="77"/>
              </a:rPr>
              <a:t>Care </a:t>
            </a:r>
          </a:p>
        </p:txBody>
      </p:sp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64B5ED24-E7D6-D841-AE62-74C46FA031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1602" y="1397875"/>
            <a:ext cx="1045264" cy="1045264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C50CC767-9CE1-BA4A-B327-AB3EE80CF5BB}"/>
              </a:ext>
            </a:extLst>
          </p:cNvPr>
          <p:cNvGrpSpPr/>
          <p:nvPr/>
        </p:nvGrpSpPr>
        <p:grpSpPr>
          <a:xfrm>
            <a:off x="10041603" y="1370671"/>
            <a:ext cx="1143511" cy="1143511"/>
            <a:chOff x="15862251" y="2041544"/>
            <a:chExt cx="857779" cy="857779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E9097BFF-6F44-4E49-8949-DA3FAF66354F}"/>
                </a:ext>
              </a:extLst>
            </p:cNvPr>
            <p:cNvSpPr/>
            <p:nvPr/>
          </p:nvSpPr>
          <p:spPr>
            <a:xfrm>
              <a:off x="15862251" y="2041544"/>
              <a:ext cx="857779" cy="857779"/>
            </a:xfrm>
            <a:prstGeom prst="ellipse">
              <a:avLst/>
            </a:prstGeom>
            <a:noFill/>
            <a:ln w="92075">
              <a:solidFill>
                <a:srgbClr val="B159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8AF938F-4FD0-9740-B0EF-FFACCF9EC5D1}"/>
                </a:ext>
              </a:extLst>
            </p:cNvPr>
            <p:cNvCxnSpPr>
              <a:cxnSpLocks/>
              <a:stCxn id="34" idx="1"/>
              <a:endCxn id="34" idx="5"/>
            </p:cNvCxnSpPr>
            <p:nvPr/>
          </p:nvCxnSpPr>
          <p:spPr>
            <a:xfrm>
              <a:off x="15987870" y="2167163"/>
              <a:ext cx="606541" cy="606541"/>
            </a:xfrm>
            <a:prstGeom prst="line">
              <a:avLst/>
            </a:prstGeom>
            <a:ln w="92075">
              <a:solidFill>
                <a:srgbClr val="B1595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B3C8AC4-50D0-5840-B049-925A66FD437B}"/>
              </a:ext>
            </a:extLst>
          </p:cNvPr>
          <p:cNvGrpSpPr/>
          <p:nvPr/>
        </p:nvGrpSpPr>
        <p:grpSpPr>
          <a:xfrm>
            <a:off x="6196069" y="3622583"/>
            <a:ext cx="2436101" cy="2242262"/>
            <a:chOff x="9294126" y="5434713"/>
            <a:chExt cx="3654716" cy="3363912"/>
          </a:xfrm>
        </p:grpSpPr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3EA330A5-6165-AD4B-8B87-E369C36C7316}"/>
                </a:ext>
              </a:extLst>
            </p:cNvPr>
            <p:cNvSpPr/>
            <p:nvPr/>
          </p:nvSpPr>
          <p:spPr>
            <a:xfrm>
              <a:off x="9445229" y="5434713"/>
              <a:ext cx="3503613" cy="3363912"/>
            </a:xfrm>
            <a:prstGeom prst="roundRect">
              <a:avLst>
                <a:gd name="adj" fmla="val 5238"/>
              </a:avLst>
            </a:prstGeom>
            <a:solidFill>
              <a:srgbClr val="E16411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41C34D1-4900-DA45-AD36-75B270491D27}"/>
                </a:ext>
              </a:extLst>
            </p:cNvPr>
            <p:cNvSpPr txBox="1"/>
            <p:nvPr/>
          </p:nvSpPr>
          <p:spPr>
            <a:xfrm>
              <a:off x="9294126" y="5815511"/>
              <a:ext cx="3654318" cy="2300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146"/>
                </a:lnSpc>
                <a:defRPr/>
              </a:pPr>
              <a:r>
                <a:rPr lang="en-US" sz="2133" b="1" cap="all" dirty="0">
                  <a:latin typeface="Futura Condensed Medium" panose="020B0602020204020303" pitchFamily="34" charset="-79"/>
                  <a:ea typeface="Roboto" panose="02000000000000000000" pitchFamily="2" charset="0"/>
                  <a:cs typeface="Futura Condensed Medium" panose="020B0602020204020303" pitchFamily="34" charset="-79"/>
                </a:rPr>
                <a:t>Medical costs for Seniors</a:t>
              </a:r>
            </a:p>
            <a:p>
              <a:pPr algn="ctr">
                <a:lnSpc>
                  <a:spcPts val="2653"/>
                </a:lnSpc>
                <a:spcBef>
                  <a:spcPts val="400"/>
                </a:spcBef>
                <a:defRPr/>
              </a:pPr>
              <a:r>
                <a:rPr lang="en-US" sz="2400" b="1" cap="all" dirty="0">
                  <a:latin typeface="Futura Condensed ExtraBold" panose="020B0602020204020303" pitchFamily="34" charset="-79"/>
                  <a:ea typeface="Roboto" panose="02000000000000000000" pitchFamily="2" charset="0"/>
                  <a:cs typeface="Futura Condensed ExtraBold" panose="020B0602020204020303" pitchFamily="34" charset="-79"/>
                </a:rPr>
                <a:t>unsustainable</a:t>
              </a:r>
              <a:r>
                <a:rPr lang="en-US" sz="2933" b="1" dirty="0">
                  <a:solidFill>
                    <a:schemeClr val="bg1"/>
                  </a:solidFill>
                  <a:latin typeface="Bebas Neue" panose="020B0606020202050201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</a:p>
            <a:p>
              <a:pPr algn="ctr">
                <a:lnSpc>
                  <a:spcPts val="2146"/>
                </a:lnSpc>
                <a:spcBef>
                  <a:spcPts val="400"/>
                </a:spcBef>
                <a:defRPr/>
              </a:pPr>
              <a:r>
                <a:rPr lang="en-US" sz="2133" cap="all" dirty="0">
                  <a:latin typeface="Futura Condensed Medium" panose="020B0602020204020303" pitchFamily="34" charset="-79"/>
                  <a:ea typeface="Roboto" panose="02000000000000000000" pitchFamily="2" charset="0"/>
                  <a:cs typeface="Futura Condensed Medium" panose="020B0602020204020303" pitchFamily="34" charset="-79"/>
                </a:rPr>
                <a:t>as Boomers age</a:t>
              </a:r>
            </a:p>
            <a:p>
              <a:endParaRPr lang="en-US" sz="1200" dirty="0">
                <a:latin typeface="Bebas Neue" panose="020B0606020202050201"/>
              </a:endParaRPr>
            </a:p>
          </p:txBody>
        </p:sp>
      </p:grp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1ECDCCC3-1E2A-E940-A365-5D37384CF545}"/>
              </a:ext>
            </a:extLst>
          </p:cNvPr>
          <p:cNvSpPr/>
          <p:nvPr/>
        </p:nvSpPr>
        <p:spPr>
          <a:xfrm>
            <a:off x="9026785" y="3639314"/>
            <a:ext cx="2334323" cy="2242262"/>
          </a:xfrm>
          <a:prstGeom prst="roundRect">
            <a:avLst>
              <a:gd name="adj" fmla="val 5238"/>
            </a:avLst>
          </a:prstGeom>
          <a:solidFill>
            <a:srgbClr val="767B61"/>
          </a:solidFill>
          <a:ln w="28575">
            <a:noFill/>
          </a:ln>
          <a:effectLst>
            <a:outerShdw blurRad="241300" dist="38100" dir="5400000" algn="t" rotWithShape="0">
              <a:schemeClr val="bg1">
                <a:lumMod val="50000"/>
                <a:alpha val="1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7DE1B5-F5EC-4337-9ED5-E3612E506756}"/>
              </a:ext>
            </a:extLst>
          </p:cNvPr>
          <p:cNvSpPr/>
          <p:nvPr/>
        </p:nvSpPr>
        <p:spPr>
          <a:xfrm>
            <a:off x="9058531" y="3899575"/>
            <a:ext cx="230257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  <a:spcBef>
                <a:spcPts val="1200"/>
              </a:spcBef>
              <a:defRPr/>
            </a:pPr>
            <a:r>
              <a:rPr lang="en-US" sz="2133" b="1" cap="all" dirty="0">
                <a:latin typeface="Futura Condensed Medium" panose="020B0602020204020303" pitchFamily="34" charset="-79"/>
                <a:ea typeface="Roboto" panose="02000000000000000000" pitchFamily="2" charset="0"/>
                <a:cs typeface="Futura Condensed Medium" panose="020B0602020204020303" pitchFamily="34" charset="-79"/>
              </a:rPr>
              <a:t>Home-without-care </a:t>
            </a:r>
            <a:br>
              <a:rPr lang="en-US" sz="2133" b="1" cap="all" dirty="0">
                <a:latin typeface="Futura Condensed Medium" panose="020B0602020204020303" pitchFamily="34" charset="-79"/>
                <a:ea typeface="Roboto" panose="02000000000000000000" pitchFamily="2" charset="0"/>
                <a:cs typeface="Futura Condensed Medium" panose="020B0602020204020303" pitchFamily="34" charset="-79"/>
              </a:rPr>
            </a:br>
            <a:r>
              <a:rPr lang="en-US" sz="2133" b="1" cap="all" dirty="0">
                <a:latin typeface="Futura Condensed Medium" panose="020B0602020204020303" pitchFamily="34" charset="-79"/>
                <a:ea typeface="Roboto" panose="02000000000000000000" pitchFamily="2" charset="0"/>
                <a:cs typeface="Futura Condensed Medium" panose="020B0602020204020303" pitchFamily="34" charset="-79"/>
              </a:rPr>
              <a:t>can be a </a:t>
            </a:r>
            <a:r>
              <a:rPr lang="en-US" sz="2133" b="1" cap="all" dirty="0">
                <a:solidFill>
                  <a:srgbClr val="E26413"/>
                </a:solidFill>
                <a:latin typeface="Futura Condensed Medium" panose="020B0602020204020303" pitchFamily="34" charset="-79"/>
                <a:ea typeface="Roboto" panose="02000000000000000000" pitchFamily="2" charset="0"/>
                <a:cs typeface="Futura Condensed Medium" panose="020B0602020204020303" pitchFamily="34" charset="-79"/>
              </a:rPr>
              <a:t>risk</a:t>
            </a:r>
          </a:p>
          <a:p>
            <a:pPr algn="ctr">
              <a:lnSpc>
                <a:spcPts val="2000"/>
              </a:lnSpc>
              <a:spcBef>
                <a:spcPts val="1200"/>
              </a:spcBef>
              <a:defRPr/>
            </a:pPr>
            <a:r>
              <a:rPr lang="en-US" sz="2133" b="1" cap="all" dirty="0">
                <a:latin typeface="Futura Condensed Medium" panose="020B0602020204020303" pitchFamily="34" charset="-79"/>
                <a:ea typeface="Roboto" panose="02000000000000000000" pitchFamily="2" charset="0"/>
                <a:cs typeface="Futura Condensed Medium" panose="020B0602020204020303" pitchFamily="34" charset="-79"/>
              </a:rPr>
              <a:t>living in Skilled nursing facility is </a:t>
            </a:r>
            <a:r>
              <a:rPr lang="en-US" sz="2133" b="1" cap="all" dirty="0">
                <a:solidFill>
                  <a:srgbClr val="E26413"/>
                </a:solidFill>
                <a:latin typeface="Futura Condensed Medium" panose="020B0602020204020303" pitchFamily="34" charset="-79"/>
                <a:ea typeface="Roboto" panose="02000000000000000000" pitchFamily="2" charset="0"/>
                <a:cs typeface="Futura Condensed Medium" panose="020B0602020204020303" pitchFamily="34" charset="-79"/>
              </a:rPr>
              <a:t>expensive burden</a:t>
            </a:r>
          </a:p>
          <a:p>
            <a:pPr algn="ctr">
              <a:lnSpc>
                <a:spcPts val="2000"/>
              </a:lnSpc>
              <a:spcBef>
                <a:spcPts val="1200"/>
              </a:spcBef>
              <a:defRPr/>
            </a:pPr>
            <a:r>
              <a:rPr lang="en-US" sz="1866" b="1" cap="all" spc="-100" dirty="0">
                <a:latin typeface="Futura Condensed Medium" panose="020B0602020204020303" pitchFamily="34" charset="-79"/>
                <a:ea typeface="Roboto" panose="02000000000000000000" pitchFamily="2" charset="0"/>
                <a:cs typeface="Futura Condensed Medium" panose="020B0602020204020303" pitchFamily="34" charset="-79"/>
              </a:rPr>
              <a:t>(unsuitable for dementia)</a:t>
            </a:r>
          </a:p>
        </p:txBody>
      </p:sp>
      <p:pic>
        <p:nvPicPr>
          <p:cNvPr id="48" name="Picture 47" descr="Shape&#10;&#10;Description automatically generated with low confidence">
            <a:extLst>
              <a:ext uri="{FF2B5EF4-FFF2-40B4-BE49-F238E27FC236}">
                <a16:creationId xmlns:a16="http://schemas.microsoft.com/office/drawing/2014/main" id="{5F1C6467-EC07-D74E-812B-CA07CB58E2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7654" y="2180121"/>
            <a:ext cx="1269804" cy="126980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8904C8A-9B08-DE41-AF15-8C3BEC4A83DA}"/>
              </a:ext>
            </a:extLst>
          </p:cNvPr>
          <p:cNvGrpSpPr/>
          <p:nvPr/>
        </p:nvGrpSpPr>
        <p:grpSpPr>
          <a:xfrm>
            <a:off x="2438868" y="1013805"/>
            <a:ext cx="1503469" cy="375068"/>
            <a:chOff x="3657455" y="1520944"/>
            <a:chExt cx="2255551" cy="56268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2229B73-F45E-A44A-99C8-D8F119ACF54C}"/>
                </a:ext>
              </a:extLst>
            </p:cNvPr>
            <p:cNvSpPr txBox="1"/>
            <p:nvPr/>
          </p:nvSpPr>
          <p:spPr>
            <a:xfrm rot="21009159">
              <a:off x="3657455" y="1520944"/>
              <a:ext cx="2255551" cy="415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E26413"/>
                  </a:solidFill>
                  <a:latin typeface="GP_CasualScriptBold" panose="02000500060000020004" pitchFamily="2" charset="0"/>
                </a:rPr>
                <a:t>MEDICAL</a:t>
              </a: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97CE586D-A8AA-C143-8852-7BF3A7FA29CF}"/>
                </a:ext>
              </a:extLst>
            </p:cNvPr>
            <p:cNvSpPr/>
            <p:nvPr/>
          </p:nvSpPr>
          <p:spPr>
            <a:xfrm>
              <a:off x="4527030" y="1933731"/>
              <a:ext cx="112426" cy="149902"/>
            </a:xfrm>
            <a:custGeom>
              <a:avLst/>
              <a:gdLst>
                <a:gd name="connsiteX0" fmla="*/ 0 w 112426"/>
                <a:gd name="connsiteY0" fmla="*/ 149902 h 149902"/>
                <a:gd name="connsiteX1" fmla="*/ 22485 w 112426"/>
                <a:gd name="connsiteY1" fmla="*/ 44971 h 149902"/>
                <a:gd name="connsiteX2" fmla="*/ 44970 w 112426"/>
                <a:gd name="connsiteY2" fmla="*/ 0 h 149902"/>
                <a:gd name="connsiteX3" fmla="*/ 74950 w 112426"/>
                <a:gd name="connsiteY3" fmla="*/ 97436 h 149902"/>
                <a:gd name="connsiteX4" fmla="*/ 112426 w 112426"/>
                <a:gd name="connsiteY4" fmla="*/ 119921 h 149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426" h="149902">
                  <a:moveTo>
                    <a:pt x="0" y="149902"/>
                  </a:moveTo>
                  <a:cubicBezTo>
                    <a:pt x="3172" y="124529"/>
                    <a:pt x="6054" y="69618"/>
                    <a:pt x="22485" y="44971"/>
                  </a:cubicBezTo>
                  <a:cubicBezTo>
                    <a:pt x="41857" y="15911"/>
                    <a:pt x="34626" y="31031"/>
                    <a:pt x="44970" y="0"/>
                  </a:cubicBezTo>
                  <a:cubicBezTo>
                    <a:pt x="49510" y="31782"/>
                    <a:pt x="49899" y="72386"/>
                    <a:pt x="74950" y="97436"/>
                  </a:cubicBezTo>
                  <a:cubicBezTo>
                    <a:pt x="83994" y="106479"/>
                    <a:pt x="100598" y="114007"/>
                    <a:pt x="112426" y="119921"/>
                  </a:cubicBezTo>
                </a:path>
              </a:pathLst>
            </a:custGeom>
            <a:noFill/>
            <a:ln w="38100">
              <a:solidFill>
                <a:srgbClr val="E2641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5AB5A2BE-B7C2-5040-B6C4-E869AA72B636}"/>
              </a:ext>
            </a:extLst>
          </p:cNvPr>
          <p:cNvSpPr txBox="1"/>
          <p:nvPr/>
        </p:nvSpPr>
        <p:spPr>
          <a:xfrm>
            <a:off x="800918" y="456633"/>
            <a:ext cx="3835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1641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Problem(s)</a:t>
            </a:r>
          </a:p>
        </p:txBody>
      </p:sp>
    </p:spTree>
    <p:extLst>
      <p:ext uri="{BB962C8B-B14F-4D97-AF65-F5344CB8AC3E}">
        <p14:creationId xmlns:p14="http://schemas.microsoft.com/office/powerpoint/2010/main" val="281226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" grpId="0"/>
      <p:bldP spid="19" grpId="0"/>
      <p:bldP spid="40" grpId="0" animBg="1"/>
      <p:bldP spid="9" grpId="0" uiExpand="1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F9A07EE-B297-5F47-9C8C-183B62303BFA}"/>
              </a:ext>
            </a:extLst>
          </p:cNvPr>
          <p:cNvGrpSpPr/>
          <p:nvPr/>
        </p:nvGrpSpPr>
        <p:grpSpPr>
          <a:xfrm>
            <a:off x="6296789" y="367998"/>
            <a:ext cx="2349893" cy="3175642"/>
            <a:chOff x="9445229" y="552083"/>
            <a:chExt cx="3525383" cy="4764198"/>
          </a:xfrm>
        </p:grpSpPr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528F4B46-AD4C-7446-8722-8A23BF6DB1A9}"/>
                </a:ext>
              </a:extLst>
            </p:cNvPr>
            <p:cNvSpPr/>
            <p:nvPr/>
          </p:nvSpPr>
          <p:spPr>
            <a:xfrm>
              <a:off x="9445229" y="1912792"/>
              <a:ext cx="3503613" cy="3403489"/>
            </a:xfrm>
            <a:prstGeom prst="roundRect">
              <a:avLst>
                <a:gd name="adj" fmla="val 5238"/>
              </a:avLst>
            </a:prstGeom>
            <a:solidFill>
              <a:srgbClr val="DCE2C7">
                <a:alpha val="26000"/>
              </a:srgbClr>
            </a:solidFill>
            <a:ln w="28575">
              <a:noFill/>
            </a:ln>
            <a:effectLst>
              <a:outerShdw blurRad="241300" dist="38100" dir="5400000" algn="t" rotWithShape="0">
                <a:schemeClr val="bg1">
                  <a:lumMod val="50000"/>
                  <a:alpha val="1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ts val="2146"/>
                </a:lnSpc>
              </a:pPr>
              <a:r>
                <a:rPr lang="en-US" sz="1866" b="1" cap="all" dirty="0">
                  <a:solidFill>
                    <a:schemeClr val="bg1"/>
                  </a:solidFill>
                  <a:latin typeface="Futura Condensed ExtraBold" panose="020B0602020204020303" pitchFamily="34" charset="-79"/>
                  <a:ea typeface="Roboto" panose="02000000000000000000" pitchFamily="2" charset="0"/>
                  <a:cs typeface="Futura Condensed ExtraBold" panose="020B0602020204020303" pitchFamily="34" charset="-79"/>
                </a:rPr>
                <a:t>JANUARY 1, 2022</a:t>
              </a:r>
            </a:p>
            <a:p>
              <a:pPr algn="ctr">
                <a:lnSpc>
                  <a:spcPts val="3613"/>
                </a:lnSpc>
              </a:pPr>
              <a:r>
                <a:rPr lang="en-US" sz="3200" cap="all" dirty="0">
                  <a:solidFill>
                    <a:srgbClr val="E26413"/>
                  </a:solidFill>
                  <a:latin typeface="FUTURA CONDENSED EXTRABOLD" panose="020B0602020204020303" pitchFamily="34" charset="-79"/>
                  <a:ea typeface="Roboto" panose="02000000000000000000" pitchFamily="2" charset="0"/>
                  <a:cs typeface="FUTURA CONDENSED EXTRABOLD" panose="020B0602020204020303" pitchFamily="34" charset="-79"/>
                </a:rPr>
                <a:t>CAL-AIM</a:t>
              </a:r>
            </a:p>
            <a:p>
              <a:pPr algn="ctr">
                <a:lnSpc>
                  <a:spcPts val="2413"/>
                </a:lnSpc>
              </a:pPr>
              <a:r>
                <a:rPr lang="en-US" sz="1600" b="1" cap="all" dirty="0">
                  <a:solidFill>
                    <a:schemeClr val="bg1"/>
                  </a:solidFill>
                  <a:latin typeface="Futura Condensed ExtraBold" panose="020B0602020204020303" pitchFamily="34" charset="-79"/>
                  <a:ea typeface="Roboto" panose="02000000000000000000" pitchFamily="2" charset="0"/>
                  <a:cs typeface="Futura Condensed ExtraBold" panose="020B0602020204020303" pitchFamily="34" charset="-79"/>
                </a:rPr>
                <a:t>Includes coverage for</a:t>
              </a:r>
              <a:br>
                <a:rPr lang="en-US" sz="3200" cap="all" dirty="0">
                  <a:solidFill>
                    <a:schemeClr val="bg1"/>
                  </a:solidFill>
                  <a:latin typeface="FUTURA CONDENSED EXTRABOLD" panose="020B0602020204020303" pitchFamily="34" charset="-79"/>
                  <a:ea typeface="Roboto" panose="02000000000000000000" pitchFamily="2" charset="0"/>
                  <a:cs typeface="FUTURA CONDENSED EXTRABOLD" panose="020B0602020204020303" pitchFamily="34" charset="-79"/>
                </a:rPr>
              </a:br>
              <a:r>
                <a:rPr lang="en-US" sz="1866" b="1" u="sng" cap="all" dirty="0">
                  <a:solidFill>
                    <a:schemeClr val="bg1"/>
                  </a:solidFill>
                  <a:latin typeface="Futura Condensed ExtraBold" panose="020B0602020204020303" pitchFamily="34" charset="-79"/>
                  <a:ea typeface="Roboto" panose="02000000000000000000" pitchFamily="2" charset="0"/>
                  <a:cs typeface="Futura Condensed ExtraBold" panose="020B0602020204020303" pitchFamily="34" charset="-79"/>
                </a:rPr>
                <a:t>Non-Medical</a:t>
              </a:r>
            </a:p>
            <a:p>
              <a:pPr algn="ctr">
                <a:lnSpc>
                  <a:spcPts val="2413"/>
                </a:lnSpc>
              </a:pPr>
              <a:r>
                <a:rPr lang="en-US" sz="1866" b="1" cap="all" dirty="0">
                  <a:solidFill>
                    <a:schemeClr val="bg1"/>
                  </a:solidFill>
                  <a:latin typeface="Futura Condensed ExtraBold" panose="020B0602020204020303" pitchFamily="34" charset="-79"/>
                  <a:ea typeface="Roboto" panose="02000000000000000000" pitchFamily="2" charset="0"/>
                  <a:cs typeface="Futura Condensed ExtraBold" panose="020B0602020204020303" pitchFamily="34" charset="-79"/>
                </a:rPr>
                <a:t>Care 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C8B4B20-F9EA-0A49-ABB8-6710D19A3ECF}"/>
                </a:ext>
              </a:extLst>
            </p:cNvPr>
            <p:cNvSpPr txBox="1"/>
            <p:nvPr/>
          </p:nvSpPr>
          <p:spPr>
            <a:xfrm>
              <a:off x="9495346" y="552083"/>
              <a:ext cx="3475266" cy="12466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cap="all" dirty="0">
                  <a:solidFill>
                    <a:schemeClr val="bg1"/>
                  </a:solidFill>
                  <a:latin typeface="Futura Condensed ExtraBold" panose="020B0602020204020303" pitchFamily="34" charset="-79"/>
                  <a:ea typeface="Roboto" panose="02000000000000000000" pitchFamily="2" charset="0"/>
                  <a:cs typeface="Futura Condensed ExtraBold" panose="020B0602020204020303" pitchFamily="34" charset="-79"/>
                </a:rPr>
                <a:t>MANAGED Care </a:t>
              </a:r>
              <a:r>
                <a:rPr lang="en-US" sz="1600" b="1" cap="all" dirty="0">
                  <a:solidFill>
                    <a:srgbClr val="E26413"/>
                  </a:solidFill>
                  <a:latin typeface="Futura Condensed ExtraBold" panose="020B0602020204020303" pitchFamily="34" charset="-79"/>
                  <a:ea typeface="Roboto" panose="02000000000000000000" pitchFamily="2" charset="0"/>
                  <a:cs typeface="Futura Condensed ExtraBold" panose="020B0602020204020303" pitchFamily="34" charset="-79"/>
                </a:rPr>
                <a:t>Starting to pay  </a:t>
              </a:r>
              <a:r>
                <a:rPr lang="en-US" sz="1600" b="1" cap="all" dirty="0">
                  <a:solidFill>
                    <a:schemeClr val="bg1"/>
                  </a:solidFill>
                  <a:latin typeface="Futura Condensed ExtraBold" panose="020B0602020204020303" pitchFamily="34" charset="-79"/>
                  <a:ea typeface="Roboto" panose="02000000000000000000" pitchFamily="2" charset="0"/>
                  <a:cs typeface="Futura Condensed ExtraBold" panose="020B0602020204020303" pitchFamily="34" charset="-79"/>
                </a:rPr>
                <a:t>for “In-lieu-of” services</a:t>
              </a:r>
            </a:p>
          </p:txBody>
        </p:sp>
      </p:grp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EACCCE63-7169-6D4D-B0D1-1DEA155173A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0917" y="990976"/>
            <a:ext cx="5130008" cy="49204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771C86-9CE0-7D48-B2AD-0857072F8C4A}"/>
              </a:ext>
            </a:extLst>
          </p:cNvPr>
          <p:cNvSpPr txBox="1"/>
          <p:nvPr/>
        </p:nvSpPr>
        <p:spPr>
          <a:xfrm>
            <a:off x="800918" y="456633"/>
            <a:ext cx="3835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1641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Opportunity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845DAC-2AF0-F042-B865-3076568B60B3}"/>
              </a:ext>
            </a:extLst>
          </p:cNvPr>
          <p:cNvSpPr txBox="1"/>
          <p:nvPr/>
        </p:nvSpPr>
        <p:spPr>
          <a:xfrm>
            <a:off x="3365921" y="3775563"/>
            <a:ext cx="2278204" cy="1805118"/>
          </a:xfrm>
          <a:prstGeom prst="rect">
            <a:avLst/>
          </a:prstGeom>
          <a:solidFill>
            <a:schemeClr val="tx1">
              <a:alpha val="58134"/>
            </a:schemeClr>
          </a:solidFill>
          <a:effectLst>
            <a:softEdge rad="137140"/>
          </a:effectLst>
        </p:spPr>
        <p:txBody>
          <a:bodyPr wrap="square" lIns="182852" tIns="182852" rIns="182852" bIns="182852" rtlCol="0">
            <a:spAutoFit/>
          </a:bodyPr>
          <a:lstStyle/>
          <a:p>
            <a:r>
              <a:rPr lang="en-US" sz="1333" dirty="0">
                <a:solidFill>
                  <a:schemeClr val="bg1"/>
                </a:solidFill>
              </a:rPr>
              <a:t>“…assisted living has proven its position as a core component of the nation’s healthcare industry.”</a:t>
            </a:r>
          </a:p>
          <a:p>
            <a:pPr algn="r"/>
            <a:r>
              <a:rPr lang="en-US" sz="1333" b="1" dirty="0">
                <a:solidFill>
                  <a:schemeClr val="bg1"/>
                </a:solidFill>
                <a:latin typeface="Futura Condensed ExtraBold" panose="020B0602020204020303" pitchFamily="34" charset="-79"/>
                <a:cs typeface="Futura Condensed ExtraBold" panose="020B0602020204020303" pitchFamily="34" charset="-79"/>
              </a:rPr>
              <a:t>Brenda Bacon, CEO Brandywine Living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9C27FD3-0393-A148-8AD5-339833E59996}"/>
              </a:ext>
            </a:extLst>
          </p:cNvPr>
          <p:cNvGrpSpPr/>
          <p:nvPr/>
        </p:nvGrpSpPr>
        <p:grpSpPr>
          <a:xfrm>
            <a:off x="9040160" y="3668675"/>
            <a:ext cx="2334323" cy="2466151"/>
            <a:chOff x="13560921" y="5503863"/>
            <a:chExt cx="3502025" cy="3699798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DC00B2C-DE00-5941-8366-9B15E891E3B5}"/>
                </a:ext>
              </a:extLst>
            </p:cNvPr>
            <p:cNvSpPr txBox="1"/>
            <p:nvPr/>
          </p:nvSpPr>
          <p:spPr>
            <a:xfrm>
              <a:off x="14733587" y="8926619"/>
              <a:ext cx="2178050" cy="2770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endParaRPr lang="en-US" sz="600" dirty="0">
                <a:solidFill>
                  <a:srgbClr val="767B61"/>
                </a:solidFill>
              </a:endParaRPr>
            </a:p>
          </p:txBody>
        </p:sp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C77E50B6-2511-FB46-A7DD-7415BACEA7F3}"/>
                </a:ext>
              </a:extLst>
            </p:cNvPr>
            <p:cNvSpPr/>
            <p:nvPr/>
          </p:nvSpPr>
          <p:spPr>
            <a:xfrm>
              <a:off x="13560921" y="5503863"/>
              <a:ext cx="3502025" cy="3363912"/>
            </a:xfrm>
            <a:prstGeom prst="roundRect">
              <a:avLst>
                <a:gd name="adj" fmla="val 5238"/>
              </a:avLst>
            </a:prstGeom>
            <a:solidFill>
              <a:srgbClr val="767B61"/>
            </a:solidFill>
            <a:ln w="28575">
              <a:noFill/>
            </a:ln>
            <a:effectLst>
              <a:outerShdw blurRad="241300" dist="38100" dir="5400000" algn="t" rotWithShape="0">
                <a:schemeClr val="bg1">
                  <a:lumMod val="50000"/>
                  <a:alpha val="1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11EAA3D2-0516-C24F-8D83-5907740B85C1}"/>
                </a:ext>
              </a:extLst>
            </p:cNvPr>
            <p:cNvSpPr/>
            <p:nvPr/>
          </p:nvSpPr>
          <p:spPr>
            <a:xfrm>
              <a:off x="13584734" y="5831107"/>
              <a:ext cx="3454399" cy="31398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2000"/>
                </a:lnSpc>
                <a:spcBef>
                  <a:spcPts val="1200"/>
                </a:spcBef>
                <a:defRPr/>
              </a:pPr>
              <a:r>
                <a:rPr lang="en-US" sz="2133" b="1" cap="all" dirty="0">
                  <a:latin typeface="Futura Condensed ExtraBold" panose="020B0602020204020303" pitchFamily="34" charset="-79"/>
                  <a:ea typeface="Roboto" panose="02000000000000000000" pitchFamily="2" charset="0"/>
                  <a:cs typeface="Futura Condensed ExtraBold" panose="020B0602020204020303" pitchFamily="34" charset="-79"/>
                </a:rPr>
                <a:t>OPPORTUNITIES:</a:t>
              </a:r>
            </a:p>
            <a:p>
              <a:pPr algn="ctr">
                <a:lnSpc>
                  <a:spcPts val="2000"/>
                </a:lnSpc>
                <a:spcBef>
                  <a:spcPts val="1200"/>
                </a:spcBef>
                <a:defRPr/>
              </a:pPr>
              <a:r>
                <a:rPr lang="en-US" sz="2133" cap="all" dirty="0">
                  <a:latin typeface="Futura Condensed Medium" panose="020B0602020204020303" pitchFamily="34" charset="-79"/>
                  <a:ea typeface="Roboto" panose="02000000000000000000" pitchFamily="2" charset="0"/>
                  <a:cs typeface="Futura Condensed Medium" panose="020B0602020204020303" pitchFamily="34" charset="-79"/>
                </a:rPr>
                <a:t>MANAGED CARE CONTRACTS</a:t>
              </a:r>
            </a:p>
            <a:p>
              <a:pPr algn="ctr">
                <a:lnSpc>
                  <a:spcPts val="2000"/>
                </a:lnSpc>
                <a:spcBef>
                  <a:spcPts val="1200"/>
                </a:spcBef>
                <a:defRPr/>
              </a:pPr>
              <a:r>
                <a:rPr lang="en-US" sz="2133" cap="all" dirty="0">
                  <a:latin typeface="Futura Condensed Medium" panose="020B0602020204020303" pitchFamily="34" charset="-79"/>
                  <a:ea typeface="Roboto" panose="02000000000000000000" pitchFamily="2" charset="0"/>
                  <a:cs typeface="Futura Condensed Medium" panose="020B0602020204020303" pitchFamily="34" charset="-79"/>
                </a:rPr>
                <a:t>REVENUE: DAY 1</a:t>
              </a:r>
            </a:p>
            <a:p>
              <a:pPr algn="ctr">
                <a:lnSpc>
                  <a:spcPts val="2000"/>
                </a:lnSpc>
                <a:spcBef>
                  <a:spcPts val="1200"/>
                </a:spcBef>
                <a:defRPr/>
              </a:pPr>
              <a:r>
                <a:rPr lang="en-US" sz="2133" cap="all" dirty="0">
                  <a:latin typeface="Futura Condensed Medium" panose="020B0602020204020303" pitchFamily="34" charset="-79"/>
                  <a:ea typeface="Roboto" panose="02000000000000000000" pitchFamily="2" charset="0"/>
                  <a:cs typeface="Futura Condensed Medium" panose="020B0602020204020303" pitchFamily="34" charset="-79"/>
                </a:rPr>
                <a:t>PLUS VALUE-BASED COMPENSATION 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473C78FB-A580-7F47-9B7E-38C705F2FD50}"/>
              </a:ext>
            </a:extLst>
          </p:cNvPr>
          <p:cNvSpPr txBox="1"/>
          <p:nvPr/>
        </p:nvSpPr>
        <p:spPr>
          <a:xfrm>
            <a:off x="3246822" y="1165897"/>
            <a:ext cx="2470864" cy="2420478"/>
          </a:xfrm>
          <a:prstGeom prst="rect">
            <a:avLst/>
          </a:prstGeom>
          <a:solidFill>
            <a:schemeClr val="tx1">
              <a:alpha val="58134"/>
            </a:schemeClr>
          </a:solidFill>
          <a:effectLst>
            <a:softEdge rad="137140"/>
          </a:effectLst>
        </p:spPr>
        <p:txBody>
          <a:bodyPr wrap="square" lIns="182852" tIns="182852" rIns="182852" bIns="182852" rtlCol="0">
            <a:spAutoFit/>
          </a:bodyPr>
          <a:lstStyle/>
          <a:p>
            <a:r>
              <a:rPr lang="en-US" sz="1333" dirty="0">
                <a:solidFill>
                  <a:schemeClr val="bg1"/>
                </a:solidFill>
              </a:rPr>
              <a:t>“In-lieu-of” services are services or settings a plan substitutes for a similar service covered under the contract. ... These services provide considerable flexibility for plans to go beyond services defined in the Medicaid state plan to address social needs.</a:t>
            </a:r>
            <a:endParaRPr lang="en-US" sz="1333" b="1" dirty="0">
              <a:solidFill>
                <a:schemeClr val="bg1"/>
              </a:solidFill>
              <a:latin typeface="Futura Condensed ExtraBold" panose="020B0602020204020303" pitchFamily="34" charset="-79"/>
              <a:cs typeface="Futura Condensed ExtraBold" panose="020B0602020204020303" pitchFamily="34" charset="-79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7E43FDC-CEC3-0D4E-8002-88B005FCC297}"/>
              </a:ext>
            </a:extLst>
          </p:cNvPr>
          <p:cNvGrpSpPr/>
          <p:nvPr/>
        </p:nvGrpSpPr>
        <p:grpSpPr>
          <a:xfrm>
            <a:off x="6023389" y="3668676"/>
            <a:ext cx="2804547" cy="2803603"/>
            <a:chOff x="9035067" y="5503863"/>
            <a:chExt cx="4207470" cy="4206053"/>
          </a:xfrm>
        </p:grpSpPr>
        <p:sp>
          <p:nvSpPr>
            <p:cNvPr id="45" name="Rounded Rectangle 44">
              <a:extLst>
                <a:ext uri="{FF2B5EF4-FFF2-40B4-BE49-F238E27FC236}">
                  <a16:creationId xmlns:a16="http://schemas.microsoft.com/office/drawing/2014/main" id="{57D0F90F-5528-4945-8108-5DAE10C86C2A}"/>
                </a:ext>
              </a:extLst>
            </p:cNvPr>
            <p:cNvSpPr/>
            <p:nvPr/>
          </p:nvSpPr>
          <p:spPr>
            <a:xfrm>
              <a:off x="9445229" y="5503863"/>
              <a:ext cx="3503613" cy="3363912"/>
            </a:xfrm>
            <a:prstGeom prst="roundRect">
              <a:avLst>
                <a:gd name="adj" fmla="val 5238"/>
              </a:avLst>
            </a:prstGeom>
            <a:solidFill>
              <a:srgbClr val="E16411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637484C6-EC7D-084F-83E2-D44B1A67EE88}"/>
                </a:ext>
              </a:extLst>
            </p:cNvPr>
            <p:cNvSpPr txBox="1"/>
            <p:nvPr/>
          </p:nvSpPr>
          <p:spPr>
            <a:xfrm>
              <a:off x="9035067" y="6023723"/>
              <a:ext cx="4207470" cy="3686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453"/>
                </a:lnSpc>
                <a:spcBef>
                  <a:spcPts val="400"/>
                </a:spcBef>
                <a:defRPr/>
              </a:pPr>
              <a:r>
                <a:rPr lang="en-US" sz="2666" cap="all" dirty="0" err="1">
                  <a:latin typeface="Futura Condensed Medium" panose="020B0602020204020303" pitchFamily="34" charset="-79"/>
                  <a:ea typeface="Roboto" panose="02000000000000000000" pitchFamily="2" charset="0"/>
                  <a:cs typeface="Futura Condensed Medium" panose="020B0602020204020303" pitchFamily="34" charset="-79"/>
                </a:rPr>
                <a:t>MeD</a:t>
              </a:r>
              <a:r>
                <a:rPr lang="en-US" sz="2666" cap="all" dirty="0">
                  <a:latin typeface="Futura Condensed Medium" panose="020B0602020204020303" pitchFamily="34" charset="-79"/>
                  <a:ea typeface="Roboto" panose="02000000000000000000" pitchFamily="2" charset="0"/>
                  <a:cs typeface="Futura Condensed Medium" panose="020B0602020204020303" pitchFamily="34" charset="-79"/>
                </a:rPr>
                <a:t> mgmt.</a:t>
              </a:r>
            </a:p>
            <a:p>
              <a:pPr algn="ctr">
                <a:lnSpc>
                  <a:spcPts val="2453"/>
                </a:lnSpc>
                <a:spcBef>
                  <a:spcPts val="400"/>
                </a:spcBef>
                <a:defRPr/>
              </a:pPr>
              <a:r>
                <a:rPr lang="en-US" sz="2666" cap="all" dirty="0">
                  <a:latin typeface="Futura Condensed Medium" panose="020B0602020204020303" pitchFamily="34" charset="-79"/>
                  <a:ea typeface="Roboto" panose="02000000000000000000" pitchFamily="2" charset="0"/>
                  <a:cs typeface="Futura Condensed Medium" panose="020B0602020204020303" pitchFamily="34" charset="-79"/>
                </a:rPr>
                <a:t>Dressing</a:t>
              </a:r>
            </a:p>
            <a:p>
              <a:pPr algn="ctr">
                <a:lnSpc>
                  <a:spcPts val="2453"/>
                </a:lnSpc>
                <a:spcBef>
                  <a:spcPts val="400"/>
                </a:spcBef>
                <a:defRPr/>
              </a:pPr>
              <a:r>
                <a:rPr lang="en-US" sz="2666" cap="all" dirty="0">
                  <a:latin typeface="Futura Condensed Medium" panose="020B0602020204020303" pitchFamily="34" charset="-79"/>
                  <a:ea typeface="Roboto" panose="02000000000000000000" pitchFamily="2" charset="0"/>
                  <a:cs typeface="Futura Condensed Medium" panose="020B0602020204020303" pitchFamily="34" charset="-79"/>
                </a:rPr>
                <a:t>Bathing</a:t>
              </a:r>
            </a:p>
            <a:p>
              <a:pPr algn="ctr">
                <a:lnSpc>
                  <a:spcPts val="2453"/>
                </a:lnSpc>
                <a:spcBef>
                  <a:spcPts val="400"/>
                </a:spcBef>
                <a:defRPr/>
              </a:pPr>
              <a:r>
                <a:rPr lang="en-US" sz="2666" cap="all" dirty="0">
                  <a:latin typeface="Futura Condensed Medium" panose="020B0602020204020303" pitchFamily="34" charset="-79"/>
                  <a:ea typeface="Roboto" panose="02000000000000000000" pitchFamily="2" charset="0"/>
                  <a:cs typeface="Futura Condensed Medium" panose="020B0602020204020303" pitchFamily="34" charset="-79"/>
                </a:rPr>
                <a:t>Med. Respite</a:t>
              </a:r>
            </a:p>
            <a:p>
              <a:pPr algn="ctr">
                <a:lnSpc>
                  <a:spcPts val="2453"/>
                </a:lnSpc>
                <a:spcBef>
                  <a:spcPts val="400"/>
                </a:spcBef>
                <a:defRPr/>
              </a:pPr>
              <a:r>
                <a:rPr lang="en-US" sz="2666" cap="all" dirty="0">
                  <a:latin typeface="Futura Condensed Medium" panose="020B0602020204020303" pitchFamily="34" charset="-79"/>
                  <a:ea typeface="Roboto" panose="02000000000000000000" pitchFamily="2" charset="0"/>
                  <a:cs typeface="Futura Condensed Medium" panose="020B0602020204020303" pitchFamily="34" charset="-79"/>
                </a:rPr>
                <a:t>Home Mods.</a:t>
              </a:r>
            </a:p>
            <a:p>
              <a:pPr algn="ctr">
                <a:lnSpc>
                  <a:spcPts val="2453"/>
                </a:lnSpc>
                <a:spcBef>
                  <a:spcPts val="400"/>
                </a:spcBef>
                <a:defRPr/>
              </a:pPr>
              <a:endParaRPr lang="en-US" sz="4800" cap="all" dirty="0">
                <a:solidFill>
                  <a:schemeClr val="bg1"/>
                </a:solidFill>
                <a:latin typeface="Futura Condensed Medium" panose="020B0602020204020303" pitchFamily="34" charset="-79"/>
                <a:ea typeface="Roboto" panose="02000000000000000000" pitchFamily="2" charset="0"/>
                <a:cs typeface="Futura Condensed Medium" panose="020B0602020204020303" pitchFamily="34" charset="-79"/>
              </a:endParaRPr>
            </a:p>
            <a:p>
              <a:endParaRPr lang="en-US" sz="1200" cap="all" dirty="0">
                <a:latin typeface="Futura Condensed Medium" panose="020B0602020204020303" pitchFamily="34" charset="-79"/>
                <a:cs typeface="Futura Condensed Medium" panose="020B0602020204020303" pitchFamily="34" charset="-79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A181650-D4C9-7D46-8A17-2DA0CDA7A121}"/>
                </a:ext>
              </a:extLst>
            </p:cNvPr>
            <p:cNvSpPr txBox="1"/>
            <p:nvPr/>
          </p:nvSpPr>
          <p:spPr>
            <a:xfrm>
              <a:off x="9553903" y="5549463"/>
              <a:ext cx="2585546" cy="569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66" cap="all" dirty="0">
                  <a:solidFill>
                    <a:schemeClr val="bg1"/>
                  </a:solidFill>
                  <a:latin typeface="Futura Condensed ExtraBold" panose="020B0602020204020303" pitchFamily="34" charset="-79"/>
                  <a:ea typeface="Roboto" panose="02000000000000000000" pitchFamily="2" charset="0"/>
                  <a:cs typeface="Futura Condensed ExtraBold" panose="020B0602020204020303" pitchFamily="34" charset="-79"/>
                </a:rPr>
                <a:t>EXAMPLES</a:t>
              </a:r>
              <a:r>
                <a:rPr lang="en-US" sz="1866" b="1" cap="all" dirty="0">
                  <a:solidFill>
                    <a:schemeClr val="bg1"/>
                  </a:solidFill>
                  <a:latin typeface="Futura Condensed ExtraBold" panose="020B0602020204020303" pitchFamily="34" charset="-79"/>
                  <a:ea typeface="Roboto" panose="02000000000000000000" pitchFamily="2" charset="0"/>
                  <a:cs typeface="Futura Condensed ExtraBold" panose="020B0602020204020303" pitchFamily="34" charset="-79"/>
                </a:rPr>
                <a:t>: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64C3935-2D1A-C04B-A122-0FE7B3314E87}"/>
              </a:ext>
            </a:extLst>
          </p:cNvPr>
          <p:cNvGrpSpPr/>
          <p:nvPr/>
        </p:nvGrpSpPr>
        <p:grpSpPr>
          <a:xfrm>
            <a:off x="9029056" y="410033"/>
            <a:ext cx="2349893" cy="3144118"/>
            <a:chOff x="13544263" y="615144"/>
            <a:chExt cx="3525383" cy="4716905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0FEF846-BE3D-FB41-B588-2571BFA825F0}"/>
                </a:ext>
              </a:extLst>
            </p:cNvPr>
            <p:cNvSpPr txBox="1"/>
            <p:nvPr/>
          </p:nvSpPr>
          <p:spPr>
            <a:xfrm>
              <a:off x="13594380" y="615144"/>
              <a:ext cx="3475266" cy="12466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cap="all" dirty="0">
                  <a:solidFill>
                    <a:schemeClr val="bg1"/>
                  </a:solidFill>
                  <a:latin typeface="Futura Condensed ExtraBold" panose="020B0602020204020303" pitchFamily="34" charset="-79"/>
                  <a:ea typeface="Roboto" panose="02000000000000000000" pitchFamily="2" charset="0"/>
                  <a:cs typeface="Futura Condensed ExtraBold" panose="020B0602020204020303" pitchFamily="34" charset="-79"/>
                </a:rPr>
                <a:t>Senior living industry</a:t>
              </a:r>
              <a:r>
                <a:rPr lang="en-US" sz="1600" b="1" cap="all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utura Condensed ExtraBold" panose="020B0602020204020303" pitchFamily="34" charset="-79"/>
                  <a:ea typeface="Roboto" panose="02000000000000000000" pitchFamily="2" charset="0"/>
                  <a:cs typeface="Futura Condensed ExtraBold" panose="020B0602020204020303" pitchFamily="34" charset="-79"/>
                </a:rPr>
                <a:t> </a:t>
              </a:r>
              <a:r>
                <a:rPr lang="en-US" sz="1600" b="1" cap="all" dirty="0">
                  <a:solidFill>
                    <a:srgbClr val="E26413"/>
                  </a:solidFill>
                  <a:latin typeface="Futura Condensed ExtraBold" panose="020B0602020204020303" pitchFamily="34" charset="-79"/>
                  <a:ea typeface="Roboto" panose="02000000000000000000" pitchFamily="2" charset="0"/>
                  <a:cs typeface="Futura Condensed ExtraBold" panose="020B0602020204020303" pitchFamily="34" charset="-79"/>
                </a:rPr>
                <a:t>Decimated </a:t>
              </a:r>
              <a:r>
                <a:rPr lang="en-US" sz="1600" b="1" cap="all" dirty="0">
                  <a:solidFill>
                    <a:schemeClr val="bg1"/>
                  </a:solidFill>
                  <a:latin typeface="Futura Condensed ExtraBold" panose="020B0602020204020303" pitchFamily="34" charset="-79"/>
                  <a:ea typeface="Roboto" panose="02000000000000000000" pitchFamily="2" charset="0"/>
                  <a:cs typeface="Futura Condensed ExtraBold" panose="020B0602020204020303" pitchFamily="34" charset="-79"/>
                </a:rPr>
                <a:t>by Covid</a:t>
              </a: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4FEB7F41-3A55-3240-BE9C-DE794AB89EB3}"/>
                </a:ext>
              </a:extLst>
            </p:cNvPr>
            <p:cNvGrpSpPr/>
            <p:nvPr/>
          </p:nvGrpSpPr>
          <p:grpSpPr>
            <a:xfrm>
              <a:off x="13544263" y="1910203"/>
              <a:ext cx="3503613" cy="3421846"/>
              <a:chOff x="9445229" y="1894435"/>
              <a:chExt cx="3503613" cy="3421846"/>
            </a:xfrm>
          </p:grpSpPr>
          <p:sp>
            <p:nvSpPr>
              <p:cNvPr id="43" name="Rounded Rectangle 42">
                <a:extLst>
                  <a:ext uri="{FF2B5EF4-FFF2-40B4-BE49-F238E27FC236}">
                    <a16:creationId xmlns:a16="http://schemas.microsoft.com/office/drawing/2014/main" id="{E6E5BD25-0A61-2444-ACF3-16443632C26A}"/>
                  </a:ext>
                </a:extLst>
              </p:cNvPr>
              <p:cNvSpPr/>
              <p:nvPr/>
            </p:nvSpPr>
            <p:spPr>
              <a:xfrm>
                <a:off x="9445229" y="1912792"/>
                <a:ext cx="3503613" cy="3403489"/>
              </a:xfrm>
              <a:prstGeom prst="roundRect">
                <a:avLst>
                  <a:gd name="adj" fmla="val 5238"/>
                </a:avLst>
              </a:prstGeom>
              <a:solidFill>
                <a:srgbClr val="B1B4A5"/>
              </a:solidFill>
              <a:ln w="28575">
                <a:noFill/>
              </a:ln>
              <a:effectLst>
                <a:outerShdw blurRad="241300" dist="38100" dir="5400000" algn="t" rotWithShape="0">
                  <a:schemeClr val="bg1">
                    <a:lumMod val="50000"/>
                    <a:alpha val="19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200" dirty="0"/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885CEF84-D929-2742-9A7F-B0AEEB185FD5}"/>
                  </a:ext>
                </a:extLst>
              </p:cNvPr>
              <p:cNvSpPr txBox="1"/>
              <p:nvPr/>
            </p:nvSpPr>
            <p:spPr>
              <a:xfrm>
                <a:off x="10058798" y="1894435"/>
                <a:ext cx="2766002" cy="12466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defRPr/>
                </a:pPr>
                <a:r>
                  <a:rPr lang="en-US" sz="3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78.8%</a:t>
                </a:r>
                <a:r>
                  <a:rPr lang="en-US" sz="3600" b="1" baseline="30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*</a:t>
                </a:r>
                <a:endParaRPr 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FD608026-9AE1-2B4F-ADE3-5ECF9DFA5859}"/>
                  </a:ext>
                </a:extLst>
              </p:cNvPr>
              <p:cNvSpPr/>
              <p:nvPr/>
            </p:nvSpPr>
            <p:spPr>
              <a:xfrm>
                <a:off x="9467849" y="2984383"/>
                <a:ext cx="3480991" cy="391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1267"/>
                  </a:lnSpc>
                  <a:defRPr/>
                </a:pPr>
                <a:r>
                  <a:rPr lang="en-US" sz="1333" b="1" cap="all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Futura Condensed ExtraBold" panose="020B0602020204020303" pitchFamily="34" charset="-79"/>
                    <a:ea typeface="Roboto" panose="02000000000000000000" pitchFamily="2" charset="0"/>
                    <a:cs typeface="Futura Condensed ExtraBold" panose="020B0602020204020303" pitchFamily="34" charset="-79"/>
                  </a:rPr>
                  <a:t>Historic low Occupancy </a:t>
                </a:r>
              </a:p>
            </p:txBody>
          </p:sp>
        </p:grpSp>
        <p:pic>
          <p:nvPicPr>
            <p:cNvPr id="48" name="Picture 47" descr="Icon&#10;&#10;Description automatically generated">
              <a:extLst>
                <a:ext uri="{FF2B5EF4-FFF2-40B4-BE49-F238E27FC236}">
                  <a16:creationId xmlns:a16="http://schemas.microsoft.com/office/drawing/2014/main" id="{FD6654A5-0F18-B442-8BA1-E8A7D20F3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343569" y="3232830"/>
              <a:ext cx="1905000" cy="1905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180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EACCCE63-7169-6D4D-B0D1-1DEA155173A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5A393AE-0E35-B642-B165-AA15FF65A096}"/>
              </a:ext>
            </a:extLst>
          </p:cNvPr>
          <p:cNvSpPr txBox="1"/>
          <p:nvPr/>
        </p:nvSpPr>
        <p:spPr>
          <a:xfrm>
            <a:off x="6236210" y="333167"/>
            <a:ext cx="2395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EA7915"/>
                </a:solidFill>
                <a:latin typeface="Bebas Neue" panose="020B0606020202050201" pitchFamily="34" charset="77"/>
              </a:rPr>
              <a:t>REDUCE</a:t>
            </a:r>
            <a:r>
              <a:rPr lang="en-US" sz="2000" dirty="0">
                <a:solidFill>
                  <a:schemeClr val="bg1"/>
                </a:solidFill>
                <a:latin typeface="Bebas Neue" panose="020B0606020202050201" pitchFamily="34" charset="77"/>
              </a:rPr>
              <a:t> Cost of Medical Care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0D35F16-E9C1-F34B-BB21-44A6E2C893D3}"/>
              </a:ext>
            </a:extLst>
          </p:cNvPr>
          <p:cNvSpPr txBox="1"/>
          <p:nvPr/>
        </p:nvSpPr>
        <p:spPr>
          <a:xfrm>
            <a:off x="9009949" y="333167"/>
            <a:ext cx="2395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E16411"/>
                </a:solidFill>
                <a:latin typeface="Bebas Neue" panose="020B0606020202050201" pitchFamily="34" charset="77"/>
              </a:rPr>
              <a:t>Pay the </a:t>
            </a:r>
            <a:r>
              <a:rPr lang="en-US" sz="2000" dirty="0">
                <a:solidFill>
                  <a:schemeClr val="bg1"/>
                </a:solidFill>
                <a:latin typeface="Bebas Neue" panose="020B0606020202050201" pitchFamily="34" charset="77"/>
              </a:rPr>
              <a:t>Cost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Bebas Neue" panose="020B0606020202050201" pitchFamily="34" charset="77"/>
              </a:rPr>
              <a:t>of senior Care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E4E0250-966F-CE4B-BBF4-7639D4C2C6C9}"/>
              </a:ext>
            </a:extLst>
          </p:cNvPr>
          <p:cNvSpPr txBox="1"/>
          <p:nvPr/>
        </p:nvSpPr>
        <p:spPr>
          <a:xfrm>
            <a:off x="6095929" y="3356337"/>
            <a:ext cx="2751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EA7915"/>
                </a:solidFill>
                <a:latin typeface="Bebas Neue" panose="020B0606020202050201" pitchFamily="34" charset="77"/>
              </a:rPr>
              <a:t>Improves </a:t>
            </a:r>
            <a:r>
              <a:rPr lang="en-US" sz="2000" dirty="0">
                <a:solidFill>
                  <a:schemeClr val="bg1"/>
                </a:solidFill>
                <a:latin typeface="Bebas Neue" panose="020B0606020202050201" pitchFamily="34" charset="77"/>
              </a:rPr>
              <a:t>Senior living industry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F51EC18-1E1A-E247-AABE-0C0FD01A8207}"/>
              </a:ext>
            </a:extLst>
          </p:cNvPr>
          <p:cNvSpPr txBox="1"/>
          <p:nvPr/>
        </p:nvSpPr>
        <p:spPr>
          <a:xfrm>
            <a:off x="1010435" y="1174026"/>
            <a:ext cx="4730663" cy="1323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chemeClr val="bg1"/>
                </a:solidFill>
              </a:rPr>
              <a:t>Deliver the right care in the right environment…. </a:t>
            </a:r>
          </a:p>
          <a:p>
            <a:r>
              <a:rPr lang="en-US" sz="2133" b="1" dirty="0">
                <a:solidFill>
                  <a:schemeClr val="bg1"/>
                </a:solidFill>
              </a:rPr>
              <a:t>paid for by Managed Care</a:t>
            </a:r>
          </a:p>
          <a:p>
            <a:r>
              <a:rPr lang="en-US" sz="1600" dirty="0">
                <a:solidFill>
                  <a:schemeClr val="bg1"/>
                </a:solidFill>
              </a:rPr>
              <a:t> 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0665FC8-6DCD-C84C-AFC3-AFD8BB7322A0}"/>
              </a:ext>
            </a:extLst>
          </p:cNvPr>
          <p:cNvGrpSpPr/>
          <p:nvPr/>
        </p:nvGrpSpPr>
        <p:grpSpPr>
          <a:xfrm>
            <a:off x="9078982" y="991506"/>
            <a:ext cx="2334323" cy="2241204"/>
            <a:chOff x="13619163" y="1487488"/>
            <a:chExt cx="3502025" cy="3362325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93A5D8A4-5EBF-41B3-BBD1-4FCFBC3E62EC}"/>
                </a:ext>
              </a:extLst>
            </p:cNvPr>
            <p:cNvSpPr/>
            <p:nvPr/>
          </p:nvSpPr>
          <p:spPr>
            <a:xfrm>
              <a:off x="13619163" y="1487488"/>
              <a:ext cx="3502025" cy="3362325"/>
            </a:xfrm>
            <a:prstGeom prst="roundRect">
              <a:avLst>
                <a:gd name="adj" fmla="val 5238"/>
              </a:avLst>
            </a:prstGeom>
            <a:solidFill>
              <a:srgbClr val="E26413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D7DE1B5-F5EC-4337-9ED5-E3612E506756}"/>
                </a:ext>
              </a:extLst>
            </p:cNvPr>
            <p:cNvSpPr/>
            <p:nvPr/>
          </p:nvSpPr>
          <p:spPr>
            <a:xfrm>
              <a:off x="13642975" y="1961576"/>
              <a:ext cx="3454399" cy="20239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1866"/>
                </a:lnSpc>
                <a:defRPr/>
              </a:pPr>
              <a:r>
                <a:rPr lang="en-US" sz="1600" b="1" cap="all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utura Condensed ExtraBold" panose="020B0602020204020303" pitchFamily="34" charset="-79"/>
                  <a:ea typeface="Roboto" panose="02000000000000000000" pitchFamily="2" charset="0"/>
                  <a:cs typeface="Futura Condensed ExtraBold" panose="020B0602020204020303" pitchFamily="34" charset="-79"/>
                </a:rPr>
                <a:t>Makes Senior Care</a:t>
              </a:r>
            </a:p>
            <a:p>
              <a:pPr algn="ctr">
                <a:lnSpc>
                  <a:spcPts val="1866"/>
                </a:lnSpc>
                <a:defRPr/>
              </a:pPr>
              <a:r>
                <a:rPr lang="en-US" sz="1600" b="1" cap="all" dirty="0">
                  <a:solidFill>
                    <a:schemeClr val="bg1"/>
                  </a:solidFill>
                  <a:latin typeface="Futura Condensed ExtraBold" panose="020B0602020204020303" pitchFamily="34" charset="-79"/>
                  <a:ea typeface="Roboto" panose="02000000000000000000" pitchFamily="2" charset="0"/>
                  <a:cs typeface="Futura Condensed ExtraBold" panose="020B0602020204020303" pitchFamily="34" charset="-79"/>
                </a:rPr>
                <a:t>Affordable</a:t>
              </a:r>
            </a:p>
            <a:p>
              <a:pPr algn="ctr">
                <a:lnSpc>
                  <a:spcPts val="1467"/>
                </a:lnSpc>
                <a:defRPr/>
              </a:pPr>
              <a:r>
                <a:rPr lang="en-US" sz="1333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by partnering with </a:t>
              </a:r>
            </a:p>
            <a:p>
              <a:pPr algn="ctr">
                <a:lnSpc>
                  <a:spcPts val="1467"/>
                </a:lnSpc>
                <a:defRPr/>
              </a:pPr>
              <a:r>
                <a:rPr lang="en-US" sz="1333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Managed Care to</a:t>
              </a:r>
            </a:p>
            <a:p>
              <a:pPr algn="ctr">
                <a:lnSpc>
                  <a:spcPts val="1467"/>
                </a:lnSpc>
                <a:defRPr/>
              </a:pPr>
              <a:r>
                <a:rPr lang="en-US" sz="1333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improve clinical &amp; </a:t>
              </a:r>
            </a:p>
            <a:p>
              <a:pPr algn="ctr">
                <a:lnSpc>
                  <a:spcPts val="1467"/>
                </a:lnSpc>
                <a:defRPr/>
              </a:pPr>
              <a:r>
                <a:rPr lang="en-US" sz="1333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financial outcomes</a:t>
              </a:r>
              <a:endParaRPr lang="en-US" sz="1333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30" name="Picture 29" descr="Icon&#10;&#10;Description automatically generated">
              <a:extLst>
                <a:ext uri="{FF2B5EF4-FFF2-40B4-BE49-F238E27FC236}">
                  <a16:creationId xmlns:a16="http://schemas.microsoft.com/office/drawing/2014/main" id="{E2A3EE54-8CDD-424C-B45E-66019284EA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41095" y="3840795"/>
              <a:ext cx="900474" cy="900474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BEC9CBB-C69F-9843-9F64-2CD96DA06A04}"/>
              </a:ext>
            </a:extLst>
          </p:cNvPr>
          <p:cNvGrpSpPr/>
          <p:nvPr/>
        </p:nvGrpSpPr>
        <p:grpSpPr>
          <a:xfrm>
            <a:off x="6304124" y="3506743"/>
            <a:ext cx="2335382" cy="2404195"/>
            <a:chOff x="9456234" y="5260926"/>
            <a:chExt cx="3503613" cy="3606849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A1F9FF9E-C588-46BA-B09D-55DAEEAB0681}"/>
                </a:ext>
              </a:extLst>
            </p:cNvPr>
            <p:cNvSpPr/>
            <p:nvPr/>
          </p:nvSpPr>
          <p:spPr>
            <a:xfrm>
              <a:off x="9456234" y="5503863"/>
              <a:ext cx="3503613" cy="3363912"/>
            </a:xfrm>
            <a:prstGeom prst="roundRect">
              <a:avLst>
                <a:gd name="adj" fmla="val 5238"/>
              </a:avLst>
            </a:prstGeom>
            <a:solidFill>
              <a:srgbClr val="767B61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80628AC-CF4E-DB44-B503-CCF719F6684C}"/>
                </a:ext>
              </a:extLst>
            </p:cNvPr>
            <p:cNvSpPr/>
            <p:nvPr/>
          </p:nvSpPr>
          <p:spPr>
            <a:xfrm>
              <a:off x="9668899" y="6400443"/>
              <a:ext cx="3043237" cy="214399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lnSpc>
                  <a:spcPts val="2200"/>
                </a:lnSpc>
                <a:defRPr/>
              </a:pPr>
              <a:r>
                <a:rPr lang="en-US" sz="1333" cap="all" dirty="0">
                  <a:latin typeface="Futura Condensed Medium" panose="020B0602020204020303" pitchFamily="34" charset="-79"/>
                  <a:ea typeface="Roboto" panose="02000000000000000000" pitchFamily="2" charset="0"/>
                  <a:cs typeface="Futura Condensed Medium" panose="020B0602020204020303" pitchFamily="34" charset="-79"/>
                </a:rPr>
                <a:t>INTEGRATES</a:t>
              </a:r>
            </a:p>
            <a:p>
              <a:pPr algn="ctr">
                <a:lnSpc>
                  <a:spcPts val="2200"/>
                </a:lnSpc>
                <a:defRPr/>
              </a:pPr>
              <a:r>
                <a:rPr lang="en-US" sz="2400" cap="all" dirty="0">
                  <a:latin typeface="Futura Condensed Medium" panose="020B0602020204020303" pitchFamily="34" charset="-79"/>
                  <a:ea typeface="Roboto" panose="02000000000000000000" pitchFamily="2" charset="0"/>
                  <a:cs typeface="Futura Condensed Medium" panose="020B0602020204020303" pitchFamily="34" charset="-79"/>
                </a:rPr>
                <a:t>Senior Living </a:t>
              </a:r>
            </a:p>
            <a:p>
              <a:pPr algn="ctr">
                <a:lnSpc>
                  <a:spcPts val="2000"/>
                </a:lnSpc>
                <a:defRPr/>
              </a:pPr>
              <a:r>
                <a:rPr lang="en-US" sz="1333" cap="all" dirty="0">
                  <a:latin typeface="Futura Condensed Medium" panose="020B0602020204020303" pitchFamily="34" charset="-79"/>
                  <a:ea typeface="Roboto" panose="02000000000000000000" pitchFamily="2" charset="0"/>
                  <a:cs typeface="Futura Condensed Medium" panose="020B0602020204020303" pitchFamily="34" charset="-79"/>
                </a:rPr>
                <a:t>with</a:t>
              </a:r>
              <a:endParaRPr lang="en-US" sz="2400" cap="all" dirty="0">
                <a:latin typeface="Futura Condensed Medium" panose="020B0602020204020303" pitchFamily="34" charset="-79"/>
                <a:ea typeface="Roboto" panose="02000000000000000000" pitchFamily="2" charset="0"/>
                <a:cs typeface="Futura Condensed Medium" panose="020B0602020204020303" pitchFamily="34" charset="-79"/>
              </a:endParaRPr>
            </a:p>
            <a:p>
              <a:pPr algn="ctr">
                <a:lnSpc>
                  <a:spcPts val="2000"/>
                </a:lnSpc>
                <a:defRPr/>
              </a:pPr>
              <a:r>
                <a:rPr lang="en-US" sz="2400" cap="all" dirty="0">
                  <a:latin typeface="Futura Condensed Medium" panose="020B0602020204020303" pitchFamily="34" charset="-79"/>
                  <a:ea typeface="Roboto" panose="02000000000000000000" pitchFamily="2" charset="0"/>
                  <a:cs typeface="Futura Condensed Medium" panose="020B0602020204020303" pitchFamily="34" charset="-79"/>
                </a:rPr>
                <a:t>Health Care</a:t>
              </a:r>
            </a:p>
            <a:p>
              <a:pPr algn="ctr">
                <a:lnSpc>
                  <a:spcPts val="2000"/>
                </a:lnSpc>
                <a:defRPr/>
              </a:pPr>
              <a:r>
                <a:rPr lang="en-US" sz="2400" cap="all" dirty="0">
                  <a:latin typeface="Futura Condensed Medium" panose="020B0602020204020303" pitchFamily="34" charset="-79"/>
                  <a:ea typeface="Roboto" panose="02000000000000000000" pitchFamily="2" charset="0"/>
                  <a:cs typeface="Futura Condensed Medium" panose="020B0602020204020303" pitchFamily="34" charset="-79"/>
                </a:rPr>
                <a:t>Professionals </a:t>
              </a:r>
              <a:endParaRPr lang="en-US" sz="2666" cap="all" dirty="0">
                <a:latin typeface="Futura Condensed Medium" panose="020B0602020204020303" pitchFamily="34" charset="-79"/>
                <a:ea typeface="Roboto" panose="02000000000000000000" pitchFamily="2" charset="0"/>
                <a:cs typeface="Futura Condensed Medium" panose="020B0602020204020303" pitchFamily="34" charset="-79"/>
              </a:endParaRPr>
            </a:p>
          </p:txBody>
        </p:sp>
        <p:pic>
          <p:nvPicPr>
            <p:cNvPr id="14" name="Picture 13" descr="A picture containing text, clipart, vector graphics&#10;&#10;Description automatically generated">
              <a:extLst>
                <a:ext uri="{FF2B5EF4-FFF2-40B4-BE49-F238E27FC236}">
                  <a16:creationId xmlns:a16="http://schemas.microsoft.com/office/drawing/2014/main" id="{BDFB7B80-68D6-9D4D-8BD5-8A7E643E8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99391" y="5260926"/>
              <a:ext cx="1417300" cy="1417300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E538B22-ACCF-264E-B15B-B4883DDAA65A}"/>
              </a:ext>
            </a:extLst>
          </p:cNvPr>
          <p:cNvGrpSpPr/>
          <p:nvPr/>
        </p:nvGrpSpPr>
        <p:grpSpPr>
          <a:xfrm>
            <a:off x="9078982" y="3668676"/>
            <a:ext cx="2334323" cy="2242262"/>
            <a:chOff x="13619163" y="5503863"/>
            <a:chExt cx="3502025" cy="3363912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ADC65295-CD91-41D1-9F28-BDCA9D0A3967}"/>
                </a:ext>
              </a:extLst>
            </p:cNvPr>
            <p:cNvSpPr/>
            <p:nvPr/>
          </p:nvSpPr>
          <p:spPr>
            <a:xfrm>
              <a:off x="13619163" y="5503863"/>
              <a:ext cx="3502025" cy="3363912"/>
            </a:xfrm>
            <a:prstGeom prst="roundRect">
              <a:avLst>
                <a:gd name="adj" fmla="val 5238"/>
              </a:avLst>
            </a:prstGeom>
            <a:solidFill>
              <a:srgbClr val="B1B4A5"/>
            </a:solidFill>
            <a:ln w="28575">
              <a:noFill/>
            </a:ln>
            <a:effectLst>
              <a:outerShdw blurRad="241300" dist="38100" dir="5400000" algn="t" rotWithShape="0">
                <a:schemeClr val="bg1">
                  <a:lumMod val="50000"/>
                  <a:alpha val="1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1FA6736-F444-1A4F-A023-FA79F5EBD309}"/>
                </a:ext>
              </a:extLst>
            </p:cNvPr>
            <p:cNvSpPr/>
            <p:nvPr/>
          </p:nvSpPr>
          <p:spPr>
            <a:xfrm>
              <a:off x="13631748" y="5969575"/>
              <a:ext cx="3454399" cy="28319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2000"/>
                </a:lnSpc>
                <a:defRPr/>
              </a:pPr>
              <a:r>
                <a:rPr lang="en-US" sz="2400" cap="all" dirty="0">
                  <a:solidFill>
                    <a:srgbClr val="E16411"/>
                  </a:solidFill>
                  <a:latin typeface="Futura Condensed Medium" panose="020B0602020204020303" pitchFamily="34" charset="-79"/>
                  <a:ea typeface="Roboto" panose="02000000000000000000" pitchFamily="2" charset="0"/>
                  <a:cs typeface="Futura Condensed Medium" panose="020B0602020204020303" pitchFamily="34" charset="-79"/>
                </a:rPr>
                <a:t>Decreases</a:t>
              </a:r>
              <a:r>
                <a:rPr lang="en-US" sz="2400" cap="all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utura Condensed Medium" panose="020B0602020204020303" pitchFamily="34" charset="-79"/>
                  <a:ea typeface="Roboto" panose="02000000000000000000" pitchFamily="2" charset="0"/>
                  <a:cs typeface="Futura Condensed Medium" panose="020B0602020204020303" pitchFamily="34" charset="-79"/>
                </a:rPr>
                <a:t> </a:t>
              </a:r>
              <a:br>
                <a:rPr lang="en-US" sz="2400" cap="all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utura Condensed Medium" panose="020B0602020204020303" pitchFamily="34" charset="-79"/>
                  <a:ea typeface="Roboto" panose="02000000000000000000" pitchFamily="2" charset="0"/>
                  <a:cs typeface="Futura Condensed Medium" panose="020B0602020204020303" pitchFamily="34" charset="-79"/>
                </a:rPr>
              </a:br>
              <a:r>
                <a:rPr lang="en-US" sz="2400" cap="all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utura Condensed Medium" panose="020B0602020204020303" pitchFamily="34" charset="-79"/>
                  <a:ea typeface="Roboto" panose="02000000000000000000" pitchFamily="2" charset="0"/>
                  <a:cs typeface="Futura Condensed Medium" panose="020B0602020204020303" pitchFamily="34" charset="-79"/>
                </a:rPr>
                <a:t>E.R. VISITS, SKILLED NURSING &amp; ACUTE CARE</a:t>
              </a:r>
            </a:p>
            <a:p>
              <a:pPr algn="ctr">
                <a:lnSpc>
                  <a:spcPts val="1467"/>
                </a:lnSpc>
                <a:defRPr/>
              </a:pPr>
              <a:r>
                <a:rPr lang="en-US" sz="1333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Integrates</a:t>
              </a:r>
            </a:p>
            <a:p>
              <a:pPr algn="ctr">
                <a:lnSpc>
                  <a:spcPts val="1467"/>
                </a:lnSpc>
                <a:defRPr/>
              </a:pPr>
              <a:r>
                <a:rPr lang="en-US" sz="1333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Medical, Behavioral,</a:t>
              </a:r>
            </a:p>
            <a:p>
              <a:pPr algn="ctr">
                <a:lnSpc>
                  <a:spcPts val="1467"/>
                </a:lnSpc>
                <a:defRPr/>
              </a:pPr>
              <a:r>
                <a:rPr lang="en-US" sz="1333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Social and ADLs</a:t>
              </a:r>
            </a:p>
            <a:p>
              <a:pPr algn="ctr">
                <a:lnSpc>
                  <a:spcPts val="1467"/>
                </a:lnSpc>
                <a:defRPr/>
              </a:pPr>
              <a:r>
                <a:rPr lang="en-US" sz="1333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into one Master•Care Plan</a:t>
              </a:r>
              <a:endPara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1CED8B6B-974F-B34C-8FE9-BBCFF39A0833}"/>
              </a:ext>
            </a:extLst>
          </p:cNvPr>
          <p:cNvSpPr txBox="1"/>
          <p:nvPr/>
        </p:nvSpPr>
        <p:spPr>
          <a:xfrm>
            <a:off x="8710103" y="3356337"/>
            <a:ext cx="3020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E16411"/>
                </a:solidFill>
                <a:latin typeface="Bebas Neue" panose="020B0606020202050201" pitchFamily="34" charset="77"/>
              </a:rPr>
              <a:t>Improves</a:t>
            </a:r>
            <a:r>
              <a:rPr lang="en-US" sz="2000" dirty="0">
                <a:latin typeface="Bebas Neue" panose="020B0606020202050201" pitchFamily="34" charset="77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Bebas Neue" panose="020B0606020202050201" pitchFamily="34" charset="77"/>
              </a:rPr>
              <a:t>Senior CARE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21D1AD4-F360-2341-8715-5C7A8C646A08}"/>
              </a:ext>
            </a:extLst>
          </p:cNvPr>
          <p:cNvSpPr txBox="1"/>
          <p:nvPr/>
        </p:nvSpPr>
        <p:spPr>
          <a:xfrm>
            <a:off x="800918" y="456633"/>
            <a:ext cx="3835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1641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Solution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D54B534-923A-3244-86D8-8265150027C6}"/>
              </a:ext>
            </a:extLst>
          </p:cNvPr>
          <p:cNvGrpSpPr/>
          <p:nvPr/>
        </p:nvGrpSpPr>
        <p:grpSpPr>
          <a:xfrm>
            <a:off x="6304124" y="988854"/>
            <a:ext cx="2335382" cy="2251793"/>
            <a:chOff x="9456234" y="1483510"/>
            <a:chExt cx="3503613" cy="3378210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0E341B31-8029-4FCE-99DB-EE9714E47C4A}"/>
                </a:ext>
              </a:extLst>
            </p:cNvPr>
            <p:cNvSpPr/>
            <p:nvPr/>
          </p:nvSpPr>
          <p:spPr>
            <a:xfrm>
              <a:off x="9456234" y="1487488"/>
              <a:ext cx="3503613" cy="3362325"/>
            </a:xfrm>
            <a:prstGeom prst="roundRect">
              <a:avLst>
                <a:gd name="adj" fmla="val 5238"/>
              </a:avLst>
            </a:prstGeom>
            <a:solidFill>
              <a:srgbClr val="DCE2C7">
                <a:alpha val="26374"/>
              </a:srgbClr>
            </a:solidFill>
            <a:ln w="28575">
              <a:noFill/>
            </a:ln>
            <a:effectLst>
              <a:outerShdw blurRad="241300" dist="38100" dir="5400000" algn="t" rotWithShape="0">
                <a:schemeClr val="bg1">
                  <a:lumMod val="50000"/>
                  <a:alpha val="1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4FFAC25-3885-144C-BE30-85204A729D15}"/>
                </a:ext>
              </a:extLst>
            </p:cNvPr>
            <p:cNvSpPr/>
            <p:nvPr/>
          </p:nvSpPr>
          <p:spPr>
            <a:xfrm>
              <a:off x="9686422" y="1483510"/>
              <a:ext cx="3043237" cy="161992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lnSpc>
                  <a:spcPts val="2000"/>
                </a:lnSpc>
                <a:defRPr/>
              </a:pPr>
              <a:endParaRPr lang="en-US" sz="1600" b="1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Futura Condensed ExtraBold" panose="020B0602020204020303" pitchFamily="34" charset="-79"/>
                <a:ea typeface="Roboto" panose="02000000000000000000" pitchFamily="2" charset="0"/>
                <a:cs typeface="Futura Condensed ExtraBold" panose="020B0602020204020303" pitchFamily="34" charset="-79"/>
              </a:endParaRPr>
            </a:p>
            <a:p>
              <a:pPr algn="ctr">
                <a:lnSpc>
                  <a:spcPts val="1866"/>
                </a:lnSpc>
                <a:defRPr/>
              </a:pPr>
              <a:r>
                <a:rPr lang="en-US" sz="1600" b="1" cap="all" dirty="0">
                  <a:solidFill>
                    <a:schemeClr val="bg1"/>
                  </a:solidFill>
                  <a:latin typeface="Futura Condensed ExtraBold" panose="020B0602020204020303" pitchFamily="34" charset="-79"/>
                  <a:ea typeface="Roboto" panose="02000000000000000000" pitchFamily="2" charset="0"/>
                  <a:cs typeface="Futura Condensed ExtraBold" panose="020B0602020204020303" pitchFamily="34" charset="-79"/>
                </a:rPr>
                <a:t>Makes</a:t>
              </a:r>
              <a:r>
                <a:rPr lang="en-US" sz="1600" b="1" cap="all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utura Condensed ExtraBold" panose="020B0602020204020303" pitchFamily="34" charset="-79"/>
                  <a:ea typeface="Roboto" panose="02000000000000000000" pitchFamily="2" charset="0"/>
                  <a:cs typeface="Futura Condensed ExtraBold" panose="020B0602020204020303" pitchFamily="34" charset="-79"/>
                </a:rPr>
                <a:t> </a:t>
              </a:r>
              <a:r>
                <a:rPr lang="en-US" sz="1600" b="1" cap="all" dirty="0">
                  <a:solidFill>
                    <a:srgbClr val="767B61"/>
                  </a:solidFill>
                  <a:latin typeface="Futura Condensed ExtraBold" panose="020B0602020204020303" pitchFamily="34" charset="-79"/>
                  <a:ea typeface="Roboto" panose="02000000000000000000" pitchFamily="2" charset="0"/>
                  <a:cs typeface="Futura Condensed ExtraBold" panose="020B0602020204020303" pitchFamily="34" charset="-79"/>
                </a:rPr>
                <a:t>caring</a:t>
              </a:r>
              <a:r>
                <a:rPr lang="en-US" sz="1600" b="1" cap="all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utura Condensed ExtraBold" panose="020B0602020204020303" pitchFamily="34" charset="-79"/>
                  <a:ea typeface="Roboto" panose="02000000000000000000" pitchFamily="2" charset="0"/>
                  <a:cs typeface="Futura Condensed ExtraBold" panose="020B0602020204020303" pitchFamily="34" charset="-79"/>
                </a:rPr>
                <a:t> </a:t>
              </a:r>
              <a:r>
                <a:rPr lang="en-US" sz="1600" b="1" cap="all" dirty="0">
                  <a:solidFill>
                    <a:schemeClr val="bg1"/>
                  </a:solidFill>
                  <a:latin typeface="Futura Condensed ExtraBold" panose="020B0602020204020303" pitchFamily="34" charset="-79"/>
                  <a:ea typeface="Roboto" panose="02000000000000000000" pitchFamily="2" charset="0"/>
                  <a:cs typeface="Futura Condensed ExtraBold" panose="020B0602020204020303" pitchFamily="34" charset="-79"/>
                </a:rPr>
                <a:t>for </a:t>
              </a:r>
              <a:br>
                <a:rPr lang="en-US" sz="1600" b="1" cap="all" dirty="0">
                  <a:solidFill>
                    <a:schemeClr val="bg1"/>
                  </a:solidFill>
                  <a:latin typeface="Futura Condensed ExtraBold" panose="020B0602020204020303" pitchFamily="34" charset="-79"/>
                  <a:ea typeface="Roboto" panose="02000000000000000000" pitchFamily="2" charset="0"/>
                  <a:cs typeface="Futura Condensed ExtraBold" panose="020B0602020204020303" pitchFamily="34" charset="-79"/>
                </a:rPr>
              </a:br>
              <a:r>
                <a:rPr lang="en-US" sz="1600" b="1" cap="all" dirty="0">
                  <a:solidFill>
                    <a:schemeClr val="bg1"/>
                  </a:solidFill>
                  <a:latin typeface="Futura Condensed ExtraBold" panose="020B0602020204020303" pitchFamily="34" charset="-79"/>
                  <a:ea typeface="Roboto" panose="02000000000000000000" pitchFamily="2" charset="0"/>
                  <a:cs typeface="Futura Condensed ExtraBold" panose="020B0602020204020303" pitchFamily="34" charset="-79"/>
                </a:rPr>
                <a:t>Older Adults </a:t>
              </a:r>
            </a:p>
            <a:p>
              <a:pPr algn="ctr">
                <a:lnSpc>
                  <a:spcPts val="1866"/>
                </a:lnSpc>
                <a:defRPr/>
              </a:pPr>
              <a:r>
                <a:rPr lang="en-US" sz="1600" b="1" cap="all" dirty="0">
                  <a:solidFill>
                    <a:schemeClr val="bg1"/>
                  </a:solidFill>
                  <a:latin typeface="Futura Condensed ExtraBold" panose="020B0602020204020303" pitchFamily="34" charset="-79"/>
                  <a:ea typeface="Roboto" panose="02000000000000000000" pitchFamily="2" charset="0"/>
                  <a:cs typeface="Futura Condensed ExtraBold" panose="020B0602020204020303" pitchFamily="34" charset="-79"/>
                </a:rPr>
                <a:t>sustainable</a:t>
              </a:r>
              <a:endParaRPr lang="en-US" sz="1866" b="1" cap="all" dirty="0">
                <a:solidFill>
                  <a:schemeClr val="bg1"/>
                </a:solidFill>
                <a:latin typeface="Futura Condensed ExtraBold" panose="020B0602020204020303" pitchFamily="34" charset="-79"/>
                <a:ea typeface="Roboto" panose="02000000000000000000" pitchFamily="2" charset="0"/>
                <a:cs typeface="Futura Condensed ExtraBold" panose="020B0602020204020303" pitchFamily="34" charset="-79"/>
              </a:endParaRPr>
            </a:p>
          </p:txBody>
        </p:sp>
        <p:pic>
          <p:nvPicPr>
            <p:cNvPr id="8" name="Picture 7" descr="Logo, icon&#10;&#10;Description automatically generated">
              <a:extLst>
                <a:ext uri="{FF2B5EF4-FFF2-40B4-BE49-F238E27FC236}">
                  <a16:creationId xmlns:a16="http://schemas.microsoft.com/office/drawing/2014/main" id="{137CD8DC-7339-2049-8379-862950E65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0123990" y="2956720"/>
              <a:ext cx="1906447" cy="1905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8286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BFAD4-86F1-FF44-93AD-8A45EF88F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3319548" cy="1080938"/>
          </a:xfrm>
        </p:spPr>
        <p:txBody>
          <a:bodyPr>
            <a:normAutofit/>
          </a:bodyPr>
          <a:lstStyle/>
          <a:p>
            <a:r>
              <a:rPr lang="en-US" dirty="0"/>
              <a:t>Big 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56A81A-5E76-0E48-8C67-3F0903D6A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206" y="3442659"/>
            <a:ext cx="1598184" cy="517955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2800" b="1" dirty="0">
                <a:solidFill>
                  <a:schemeClr val="bg1"/>
                </a:solidFill>
              </a:rPr>
              <a:t>CalAIM</a:t>
            </a:r>
            <a:endParaRPr lang="en-US" sz="2800" b="1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D374543-E86D-9148-B9A9-109F24E48CD2}"/>
              </a:ext>
            </a:extLst>
          </p:cNvPr>
          <p:cNvSpPr txBox="1">
            <a:spLocks/>
          </p:cNvSpPr>
          <p:nvPr/>
        </p:nvSpPr>
        <p:spPr>
          <a:xfrm>
            <a:off x="748981" y="4172733"/>
            <a:ext cx="1598184" cy="5179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2800" b="1" dirty="0">
                <a:solidFill>
                  <a:schemeClr val="bg1"/>
                </a:solidFill>
              </a:rPr>
              <a:t>ECM</a:t>
            </a:r>
            <a:endParaRPr lang="en-US" sz="2800" b="1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4B4E5A51-CC19-C34D-AC89-DF93C3D7FED3}"/>
              </a:ext>
            </a:extLst>
          </p:cNvPr>
          <p:cNvSpPr txBox="1">
            <a:spLocks/>
          </p:cNvSpPr>
          <p:nvPr/>
        </p:nvSpPr>
        <p:spPr>
          <a:xfrm>
            <a:off x="751481" y="4909749"/>
            <a:ext cx="4302300" cy="1510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2800" b="1" dirty="0">
                <a:solidFill>
                  <a:schemeClr val="bg1"/>
                </a:solidFill>
              </a:rPr>
              <a:t>ILOS…</a:t>
            </a: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br>
              <a:rPr lang="en-US" sz="2800" b="1" dirty="0">
                <a:solidFill>
                  <a:schemeClr val="bg1"/>
                </a:solidFill>
              </a:rPr>
            </a:br>
            <a:r>
              <a:rPr lang="en-US" sz="2800" b="1" dirty="0">
                <a:solidFill>
                  <a:schemeClr val="bg1"/>
                </a:solidFill>
              </a:rPr>
              <a:t>“Community Supports”</a:t>
            </a:r>
            <a:endParaRPr lang="en-US" sz="2800" b="1" dirty="0"/>
          </a:p>
        </p:txBody>
      </p:sp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7B5EEE5F-267B-1C49-9FD2-B90EE39D7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6854" y="3313258"/>
            <a:ext cx="3470634" cy="2177653"/>
          </a:xfrm>
          <a:prstGeom prst="rect">
            <a:avLst/>
          </a:prstGeom>
        </p:spPr>
      </p:pic>
      <p:pic>
        <p:nvPicPr>
          <p:cNvPr id="29" name="Picture 28" descr="A close-up of a gold coin&#10;&#10;Description automatically generated with low confidence">
            <a:extLst>
              <a:ext uri="{FF2B5EF4-FFF2-40B4-BE49-F238E27FC236}">
                <a16:creationId xmlns:a16="http://schemas.microsoft.com/office/drawing/2014/main" id="{1CB97CAE-08D4-F54E-9F6C-B2E1A20E4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7051" y="73364"/>
            <a:ext cx="2568933" cy="251755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CB1E149-742C-2548-95C9-2456708C8D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84387" y="484632"/>
            <a:ext cx="4719805" cy="2836084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945B917-4BAF-2A4C-8588-632FAEC522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84386" y="3632401"/>
            <a:ext cx="4719805" cy="2743530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179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86DA0-CE3D-E340-9E99-03864EA296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5632246" cy="3599316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  <a:spcAft>
                <a:spcPts val="1200"/>
              </a:spcAft>
            </a:pPr>
            <a:r>
              <a:rPr lang="en-US" sz="2400" b="1" dirty="0">
                <a:solidFill>
                  <a:schemeClr val="bg1"/>
                </a:solidFill>
              </a:rPr>
              <a:t>Managed Care Plans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/>
              <a:t>– will be administering Medi-Cal </a:t>
            </a:r>
            <a:endParaRPr lang="en-US" sz="2400" dirty="0">
              <a:solidFill>
                <a:schemeClr val="bg1"/>
              </a:solidFill>
            </a:endParaRPr>
          </a:p>
          <a:p>
            <a:pPr>
              <a:spcBef>
                <a:spcPts val="1600"/>
              </a:spcBef>
              <a:spcAft>
                <a:spcPts val="1200"/>
              </a:spcAft>
            </a:pPr>
            <a:r>
              <a:rPr lang="en-US" sz="2400" b="1" dirty="0">
                <a:solidFill>
                  <a:schemeClr val="bg1"/>
                </a:solidFill>
              </a:rPr>
              <a:t>More / Different Benefits</a:t>
            </a:r>
            <a:r>
              <a:rPr lang="en-US" sz="2400" dirty="0"/>
              <a:t> for Most Vulnerable / Highest Healthcare Consumers</a:t>
            </a:r>
          </a:p>
          <a:p>
            <a:pPr>
              <a:spcBef>
                <a:spcPts val="1600"/>
              </a:spcBef>
              <a:spcAft>
                <a:spcPts val="1200"/>
              </a:spcAft>
            </a:pPr>
            <a:r>
              <a:rPr lang="en-US" sz="2400" b="1" dirty="0">
                <a:solidFill>
                  <a:schemeClr val="bg1"/>
                </a:solidFill>
              </a:rPr>
              <a:t>Case-by-case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/>
              <a:t>“In-Lieu-of…” or “Community Supports” Services - </a:t>
            </a:r>
            <a:br>
              <a:rPr lang="en-US" sz="2400" dirty="0"/>
            </a:br>
            <a:r>
              <a:rPr lang="en-US" sz="2400" dirty="0"/>
              <a:t>Social Determinants of Health (</a:t>
            </a:r>
            <a:r>
              <a:rPr lang="en-US" sz="2400" dirty="0" err="1"/>
              <a:t>SDoH</a:t>
            </a:r>
            <a:r>
              <a:rPr lang="en-US" sz="2400" dirty="0"/>
              <a:t>)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60E50FF7-E3FA-1A4A-9A29-DE3413729475}"/>
              </a:ext>
            </a:extLst>
          </p:cNvPr>
          <p:cNvSpPr txBox="1">
            <a:spLocks/>
          </p:cNvSpPr>
          <p:nvPr/>
        </p:nvSpPr>
        <p:spPr>
          <a:xfrm>
            <a:off x="680320" y="753228"/>
            <a:ext cx="5632248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yriad Pro" panose="020B0503030403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What it Means</a:t>
            </a:r>
          </a:p>
        </p:txBody>
      </p:sp>
      <p:pic>
        <p:nvPicPr>
          <p:cNvPr id="11" name="Picture 10" descr="A person wearing a hat&#10;&#10;Description automatically generated with medium confidence">
            <a:extLst>
              <a:ext uri="{FF2B5EF4-FFF2-40B4-BE49-F238E27FC236}">
                <a16:creationId xmlns:a16="http://schemas.microsoft.com/office/drawing/2014/main" id="{384A25AA-260D-9845-9131-621677D81E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79470" y="463060"/>
            <a:ext cx="4719805" cy="2836084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12" name="Picture 11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48C1124E-C844-CA44-AA80-313396368A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79469" y="3617654"/>
            <a:ext cx="4719805" cy="2743530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16322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CE3C59-64B6-4241-B0EC-700D6FE22BD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000"/>
          </a:blip>
          <a:stretch>
            <a:fillRect/>
          </a:stretch>
        </p:blipFill>
        <p:spPr>
          <a:xfrm>
            <a:off x="241300" y="1936750"/>
            <a:ext cx="11709400" cy="48895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FA86360-3460-9647-B4D5-F02AFFDC3E12}"/>
              </a:ext>
            </a:extLst>
          </p:cNvPr>
          <p:cNvSpPr/>
          <p:nvPr/>
        </p:nvSpPr>
        <p:spPr>
          <a:xfrm>
            <a:off x="4156547" y="3889513"/>
            <a:ext cx="961047" cy="97374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480CB78-1BFA-1449-AC9C-72BFBEB2A9CC}"/>
              </a:ext>
            </a:extLst>
          </p:cNvPr>
          <p:cNvSpPr/>
          <p:nvPr/>
        </p:nvSpPr>
        <p:spPr>
          <a:xfrm>
            <a:off x="5891303" y="2900631"/>
            <a:ext cx="961047" cy="97374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C9BF67B-1031-BC46-A7D4-0323CAB64A1A}"/>
              </a:ext>
            </a:extLst>
          </p:cNvPr>
          <p:cNvSpPr/>
          <p:nvPr/>
        </p:nvSpPr>
        <p:spPr>
          <a:xfrm>
            <a:off x="9630752" y="2118386"/>
            <a:ext cx="961047" cy="97374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9EAD4F-670B-7349-B06D-6F183AF4D211}"/>
              </a:ext>
            </a:extLst>
          </p:cNvPr>
          <p:cNvSpPr/>
          <p:nvPr/>
        </p:nvSpPr>
        <p:spPr>
          <a:xfrm>
            <a:off x="5484905" y="2558534"/>
            <a:ext cx="17940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>
                    <a:alpha val="19000"/>
                  </a:srgb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Myriad Pro" panose="020B0503030403020204" pitchFamily="34" charset="0"/>
              </a:rPr>
              <a:t>EMERGENCY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59F319-0C6F-A642-A212-08A09E0C80F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9000"/>
          </a:blip>
          <a:srcRect/>
          <a:stretch/>
        </p:blipFill>
        <p:spPr>
          <a:xfrm>
            <a:off x="9017000" y="1619024"/>
            <a:ext cx="2099733" cy="4828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6B6DA5-1365-9141-9D06-EF60FCF4D49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9000"/>
          </a:blip>
          <a:srcRect/>
          <a:stretch/>
        </p:blipFill>
        <p:spPr>
          <a:xfrm>
            <a:off x="9639819" y="2137550"/>
            <a:ext cx="942914" cy="9429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428757-B32E-C448-9B7C-E0F8E1E1FF3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9000"/>
          </a:blip>
          <a:srcRect/>
          <a:stretch/>
        </p:blipFill>
        <p:spPr>
          <a:xfrm>
            <a:off x="4191519" y="3910043"/>
            <a:ext cx="942914" cy="9429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9C28C0-6A46-8248-A4F7-791B7C45C68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9000"/>
          </a:blip>
          <a:srcRect/>
          <a:stretch/>
        </p:blipFill>
        <p:spPr>
          <a:xfrm>
            <a:off x="5910487" y="2913095"/>
            <a:ext cx="942914" cy="94291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D1284DF-AA00-D046-AFDD-FFDE17DF952E}"/>
              </a:ext>
            </a:extLst>
          </p:cNvPr>
          <p:cNvSpPr/>
          <p:nvPr/>
        </p:nvSpPr>
        <p:spPr>
          <a:xfrm>
            <a:off x="0" y="5702300"/>
            <a:ext cx="12192000" cy="1182580"/>
          </a:xfrm>
          <a:prstGeom prst="rect">
            <a:avLst/>
          </a:prstGeom>
          <a:gradFill>
            <a:gsLst>
              <a:gs pos="0">
                <a:schemeClr val="bg2">
                  <a:tint val="96000"/>
                  <a:shade val="100000"/>
                  <a:hueMod val="270000"/>
                  <a:satMod val="200000"/>
                  <a:lumMod val="128000"/>
                </a:schemeClr>
              </a:gs>
              <a:gs pos="50000">
                <a:schemeClr val="bg2">
                  <a:shade val="100000"/>
                  <a:hueMod val="100000"/>
                  <a:satMod val="110000"/>
                  <a:lumMod val="130000"/>
                </a:schemeClr>
              </a:gs>
              <a:gs pos="100000">
                <a:schemeClr val="bg2">
                  <a:shade val="78000"/>
                  <a:hueMod val="44000"/>
                  <a:satMod val="200000"/>
                  <a:lumMod val="69000"/>
                </a:schemeClr>
              </a:gs>
            </a:gsLst>
            <a:lin ang="48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 rtlCol="0" anchor="ctr"/>
          <a:lstStyle/>
          <a:p>
            <a:pPr algn="ctr">
              <a:lnSpc>
                <a:spcPts val="2020"/>
              </a:lnSpc>
            </a:pPr>
            <a:r>
              <a:rPr lang="en-US" sz="3600" dirty="0">
                <a:latin typeface="Myriad Pro" panose="020B0503030403020204" pitchFamily="34" charset="0"/>
              </a:rPr>
              <a:t>Marshall Hospital Refers Patient to Master•Care</a:t>
            </a:r>
            <a:br>
              <a:rPr lang="en-US" sz="3600" dirty="0">
                <a:latin typeface="Myriad Pro" panose="020B0503030403020204" pitchFamily="34" charset="0"/>
              </a:rPr>
            </a:br>
            <a:r>
              <a:rPr lang="en-US" sz="2000" dirty="0">
                <a:latin typeface="Myriad Pro" panose="020B0503030403020204" pitchFamily="34" charset="0"/>
              </a:rPr>
              <a:t>Master•Care Navigator obtains consent, collects H &amp; P, Med List, etc.</a:t>
            </a:r>
          </a:p>
          <a:p>
            <a:pPr algn="ctr">
              <a:lnSpc>
                <a:spcPts val="2020"/>
              </a:lnSpc>
            </a:pPr>
            <a:r>
              <a:rPr lang="en-US" sz="2000" dirty="0">
                <a:latin typeface="Myriad Pro" panose="020B0503030403020204" pitchFamily="34" charset="0"/>
              </a:rPr>
              <a:t>PCP is notified and PCP engagement is encouraged</a:t>
            </a:r>
            <a:endParaRPr lang="en-US" sz="2800" dirty="0">
              <a:latin typeface="Myriad Pro" panose="020B0503030403020204" pitchFamily="34" charset="0"/>
            </a:endParaRPr>
          </a:p>
        </p:txBody>
      </p:sp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E72B1786-3068-0A4C-9EAD-AFF6B9F3AF4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9300" y="238472"/>
            <a:ext cx="2164960" cy="11904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D548EBCF-7458-6249-A34D-FC2CDAF46FF6}"/>
              </a:ext>
            </a:extLst>
          </p:cNvPr>
          <p:cNvGrpSpPr/>
          <p:nvPr/>
        </p:nvGrpSpPr>
        <p:grpSpPr>
          <a:xfrm>
            <a:off x="660400" y="123733"/>
            <a:ext cx="4572000" cy="704850"/>
            <a:chOff x="660400" y="241300"/>
            <a:chExt cx="4572000" cy="704850"/>
          </a:xfrm>
        </p:grpSpPr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4AC8C088-2411-1D43-BB52-EC8A8180D95C}"/>
                </a:ext>
              </a:extLst>
            </p:cNvPr>
            <p:cNvSpPr/>
            <p:nvPr/>
          </p:nvSpPr>
          <p:spPr>
            <a:xfrm>
              <a:off x="660400" y="241300"/>
              <a:ext cx="1803400" cy="698500"/>
            </a:xfrm>
            <a:prstGeom prst="roundRect">
              <a:avLst/>
            </a:prstGeom>
            <a:solidFill>
              <a:srgbClr val="A4B4B7"/>
            </a:solidFill>
            <a:ln>
              <a:solidFill>
                <a:srgbClr val="A4B4B7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Myriad Pro" panose="020B0503030403020204" pitchFamily="34" charset="0"/>
                </a:rPr>
                <a:t>Referral</a:t>
              </a:r>
              <a:br>
                <a:rPr lang="en-US" dirty="0">
                  <a:latin typeface="Myriad Pro" panose="020B0503030403020204" pitchFamily="34" charset="0"/>
                </a:rPr>
              </a:br>
              <a:r>
                <a:rPr lang="en-US" sz="1600" dirty="0">
                  <a:latin typeface="Myriad Pro" panose="020B0503030403020204" pitchFamily="34" charset="0"/>
                </a:rPr>
                <a:t>(i.e. from E.D.)</a:t>
              </a:r>
              <a:endParaRPr lang="en-US" dirty="0">
                <a:latin typeface="Myriad Pro" panose="020B0503030403020204" pitchFamily="34" charset="0"/>
              </a:endParaRPr>
            </a:p>
          </p:txBody>
        </p:sp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10EE148A-3BD4-0249-8253-383B297B63BA}"/>
                </a:ext>
              </a:extLst>
            </p:cNvPr>
            <p:cNvSpPr/>
            <p:nvPr/>
          </p:nvSpPr>
          <p:spPr>
            <a:xfrm>
              <a:off x="3429000" y="247650"/>
              <a:ext cx="1803400" cy="698500"/>
            </a:xfrm>
            <a:prstGeom prst="roundRect">
              <a:avLst/>
            </a:prstGeom>
            <a:solidFill>
              <a:srgbClr val="A4B4B7"/>
            </a:solidFill>
            <a:ln>
              <a:solidFill>
                <a:srgbClr val="A4B4B7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Myriad Pro" panose="020B0503030403020204" pitchFamily="34" charset="0"/>
                </a:rPr>
                <a:t>Discharge</a:t>
              </a:r>
            </a:p>
          </p:txBody>
        </p:sp>
      </p:grpSp>
      <p:cxnSp>
        <p:nvCxnSpPr>
          <p:cNvPr id="30" name="Elbow Connector 29">
            <a:extLst>
              <a:ext uri="{FF2B5EF4-FFF2-40B4-BE49-F238E27FC236}">
                <a16:creationId xmlns:a16="http://schemas.microsoft.com/office/drawing/2014/main" id="{DF5D32EB-A714-4C47-9BBD-DD8E1EC58449}"/>
              </a:ext>
            </a:extLst>
          </p:cNvPr>
          <p:cNvCxnSpPr>
            <a:endCxn id="32" idx="0"/>
          </p:cNvCxnSpPr>
          <p:nvPr/>
        </p:nvCxnSpPr>
        <p:spPr>
          <a:xfrm>
            <a:off x="2463800" y="472983"/>
            <a:ext cx="465974" cy="441171"/>
          </a:xfrm>
          <a:prstGeom prst="bentConnector2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0">
            <a:extLst>
              <a:ext uri="{FF2B5EF4-FFF2-40B4-BE49-F238E27FC236}">
                <a16:creationId xmlns:a16="http://schemas.microsoft.com/office/drawing/2014/main" id="{E3417C40-57E5-1F49-B810-9A05BE986DF3}"/>
              </a:ext>
            </a:extLst>
          </p:cNvPr>
          <p:cNvCxnSpPr>
            <a:cxnSpLocks/>
          </p:cNvCxnSpPr>
          <p:nvPr/>
        </p:nvCxnSpPr>
        <p:spPr>
          <a:xfrm rot="10800000" flipV="1">
            <a:off x="2927740" y="467245"/>
            <a:ext cx="499226" cy="434821"/>
          </a:xfrm>
          <a:prstGeom prst="bentConnector2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EB63509-92BD-FB49-ADCF-F82885030EBE}"/>
              </a:ext>
            </a:extLst>
          </p:cNvPr>
          <p:cNvGrpSpPr/>
          <p:nvPr/>
        </p:nvGrpSpPr>
        <p:grpSpPr>
          <a:xfrm>
            <a:off x="675852" y="914154"/>
            <a:ext cx="2707367" cy="911379"/>
            <a:chOff x="675852" y="914154"/>
            <a:chExt cx="2707367" cy="911379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454740D-A0D0-6749-94D4-04603DB5458C}"/>
                </a:ext>
              </a:extLst>
            </p:cNvPr>
            <p:cNvSpPr txBox="1"/>
            <p:nvPr/>
          </p:nvSpPr>
          <p:spPr>
            <a:xfrm>
              <a:off x="675852" y="1262217"/>
              <a:ext cx="1943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Myriad Pro Light Cond" panose="020B0406030403020204" pitchFamily="34" charset="0"/>
                </a:rPr>
                <a:t>Master</a:t>
              </a:r>
              <a:r>
                <a:rPr lang="en-US" b="1" dirty="0">
                  <a:solidFill>
                    <a:srgbClr val="EA7915"/>
                  </a:solidFill>
                  <a:latin typeface="Myriad Pro Light Cond" panose="020B0406030403020204" pitchFamily="34" charset="0"/>
                </a:rPr>
                <a:t>•</a:t>
              </a:r>
              <a:r>
                <a:rPr lang="en-US" b="1" dirty="0">
                  <a:solidFill>
                    <a:schemeClr val="bg1"/>
                  </a:solidFill>
                  <a:latin typeface="Myriad Pro Light Cond" panose="020B0406030403020204" pitchFamily="34" charset="0"/>
                </a:rPr>
                <a:t>Care Navigator</a:t>
              </a:r>
            </a:p>
          </p:txBody>
        </p:sp>
        <p:pic>
          <p:nvPicPr>
            <p:cNvPr id="32" name="Picture 31" descr="Icon&#10;&#10;Description automatically generated">
              <a:extLst>
                <a:ext uri="{FF2B5EF4-FFF2-40B4-BE49-F238E27FC236}">
                  <a16:creationId xmlns:a16="http://schemas.microsoft.com/office/drawing/2014/main" id="{96A25EC0-A27C-3643-BFD4-A3127B06E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76329" y="914154"/>
              <a:ext cx="906890" cy="911379"/>
            </a:xfrm>
            <a:prstGeom prst="rect">
              <a:avLst/>
            </a:prstGeom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96EF4EF1-6488-2549-9A0F-45E6EADF373B}"/>
              </a:ext>
            </a:extLst>
          </p:cNvPr>
          <p:cNvSpPr txBox="1"/>
          <p:nvPr/>
        </p:nvSpPr>
        <p:spPr>
          <a:xfrm>
            <a:off x="3919774" y="973343"/>
            <a:ext cx="28196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yriad Pro Cond" panose="020B0506030403020204" pitchFamily="34" charset="0"/>
              </a:rPr>
              <a:t>Consent</a:t>
            </a:r>
          </a:p>
          <a:p>
            <a:r>
              <a:rPr lang="en-US" dirty="0">
                <a:solidFill>
                  <a:schemeClr val="bg1"/>
                </a:solidFill>
                <a:latin typeface="Myriad Pro Cond" panose="020B0506030403020204" pitchFamily="34" charset="0"/>
              </a:rPr>
              <a:t>H &amp; P / Medication List</a:t>
            </a:r>
          </a:p>
          <a:p>
            <a:r>
              <a:rPr lang="en-US" dirty="0">
                <a:solidFill>
                  <a:schemeClr val="bg1"/>
                </a:solidFill>
                <a:latin typeface="Myriad Pro Cond" panose="020B0506030403020204" pitchFamily="34" charset="0"/>
              </a:rPr>
              <a:t>PT Notes / Psych Eval / Cognitive</a:t>
            </a:r>
          </a:p>
        </p:txBody>
      </p:sp>
      <p:pic>
        <p:nvPicPr>
          <p:cNvPr id="34" name="Graphic 33" descr="Checkbox Checked with solid fill">
            <a:extLst>
              <a:ext uri="{FF2B5EF4-FFF2-40B4-BE49-F238E27FC236}">
                <a16:creationId xmlns:a16="http://schemas.microsoft.com/office/drawing/2014/main" id="{FF3FF7AB-5938-6047-9BFE-1F1F966B64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559647" y="914154"/>
            <a:ext cx="457200" cy="457200"/>
          </a:xfrm>
          <a:prstGeom prst="rect">
            <a:avLst/>
          </a:prstGeom>
        </p:spPr>
      </p:pic>
      <p:pic>
        <p:nvPicPr>
          <p:cNvPr id="35" name="Graphic 34" descr="Checkbox Checked with solid fill">
            <a:extLst>
              <a:ext uri="{FF2B5EF4-FFF2-40B4-BE49-F238E27FC236}">
                <a16:creationId xmlns:a16="http://schemas.microsoft.com/office/drawing/2014/main" id="{F8439C50-8C95-EE42-8A7B-DDC6E879B5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559647" y="1196883"/>
            <a:ext cx="457200" cy="457200"/>
          </a:xfrm>
          <a:prstGeom prst="rect">
            <a:avLst/>
          </a:prstGeom>
        </p:spPr>
      </p:pic>
      <p:pic>
        <p:nvPicPr>
          <p:cNvPr id="36" name="Graphic 35" descr="Checkbox Checked with solid fill">
            <a:extLst>
              <a:ext uri="{FF2B5EF4-FFF2-40B4-BE49-F238E27FC236}">
                <a16:creationId xmlns:a16="http://schemas.microsoft.com/office/drawing/2014/main" id="{435B8222-C131-A745-9BA7-047CEFE92A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559647" y="1498662"/>
            <a:ext cx="457200" cy="457200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D0BB82C2-2BAD-CF40-8D60-D9F01F21E50C}"/>
              </a:ext>
            </a:extLst>
          </p:cNvPr>
          <p:cNvGrpSpPr/>
          <p:nvPr/>
        </p:nvGrpSpPr>
        <p:grpSpPr>
          <a:xfrm>
            <a:off x="2929774" y="1825533"/>
            <a:ext cx="6453965" cy="3903560"/>
            <a:chOff x="2929774" y="1825533"/>
            <a:chExt cx="6453965" cy="3903560"/>
          </a:xfrm>
        </p:grpSpPr>
        <p:pic>
          <p:nvPicPr>
            <p:cNvPr id="28" name="Picture 27" descr="Icon&#10;&#10;Description automatically generated">
              <a:extLst>
                <a:ext uri="{FF2B5EF4-FFF2-40B4-BE49-F238E27FC236}">
                  <a16:creationId xmlns:a16="http://schemas.microsoft.com/office/drawing/2014/main" id="{920D9B8D-D922-4D4A-BEFA-E4C3BC701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33480" y="3858496"/>
              <a:ext cx="2050259" cy="1870597"/>
            </a:xfrm>
            <a:prstGeom prst="rect">
              <a:avLst/>
            </a:prstGeom>
            <a:effectLst>
              <a:glow rad="1061197">
                <a:srgbClr val="EA7915">
                  <a:alpha val="22000"/>
                </a:srgbClr>
              </a:glow>
            </a:effectLst>
          </p:spPr>
        </p:pic>
        <p:cxnSp>
          <p:nvCxnSpPr>
            <p:cNvPr id="18" name="Elbow Connector 17">
              <a:extLst>
                <a:ext uri="{FF2B5EF4-FFF2-40B4-BE49-F238E27FC236}">
                  <a16:creationId xmlns:a16="http://schemas.microsoft.com/office/drawing/2014/main" id="{F7EF2B5F-2A08-C54C-B183-511C29F78878}"/>
                </a:ext>
              </a:extLst>
            </p:cNvPr>
            <p:cNvCxnSpPr>
              <a:stCxn id="32" idx="2"/>
            </p:cNvCxnSpPr>
            <p:nvPr/>
          </p:nvCxnSpPr>
          <p:spPr>
            <a:xfrm rot="16200000" flipH="1">
              <a:off x="3930228" y="825079"/>
              <a:ext cx="2930618" cy="4931526"/>
            </a:xfrm>
            <a:prstGeom prst="bentConnector2">
              <a:avLst/>
            </a:prstGeom>
            <a:ln w="12700">
              <a:solidFill>
                <a:schemeClr val="bg1"/>
              </a:solidFill>
              <a:prstDash val="sys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9E870508-6F79-1848-BE78-DCD5E739EF56}"/>
              </a:ext>
            </a:extLst>
          </p:cNvPr>
          <p:cNvSpPr/>
          <p:nvPr/>
        </p:nvSpPr>
        <p:spPr>
          <a:xfrm>
            <a:off x="856269" y="2627122"/>
            <a:ext cx="3963895" cy="1696461"/>
          </a:xfrm>
          <a:prstGeom prst="ellipse">
            <a:avLst/>
          </a:prstGeom>
          <a:solidFill>
            <a:srgbClr val="EA791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760"/>
              </a:lnSpc>
            </a:pPr>
            <a:r>
              <a:rPr lang="en-US" dirty="0">
                <a:latin typeface="Myriad Pro" panose="020B0503030403020204" pitchFamily="34" charset="0"/>
              </a:rPr>
              <a:t>Master•Care contacts PCP</a:t>
            </a:r>
          </a:p>
          <a:p>
            <a:pPr>
              <a:lnSpc>
                <a:spcPts val="1760"/>
              </a:lnSpc>
            </a:pPr>
            <a:r>
              <a:rPr lang="en-US" dirty="0">
                <a:latin typeface="Myriad Pro" panose="020B0503030403020204" pitchFamily="34" charset="0"/>
              </a:rPr>
              <a:t>Early in the process…</a:t>
            </a:r>
          </a:p>
          <a:p>
            <a:pPr>
              <a:lnSpc>
                <a:spcPts val="1760"/>
              </a:lnSpc>
            </a:pPr>
            <a:endParaRPr lang="en-US" dirty="0">
              <a:latin typeface="Myriad Pro" panose="020B0503030403020204" pitchFamily="34" charset="0"/>
            </a:endParaRPr>
          </a:p>
          <a:p>
            <a:pPr>
              <a:lnSpc>
                <a:spcPts val="1760"/>
              </a:lnSpc>
            </a:pPr>
            <a:r>
              <a:rPr lang="en-US" dirty="0">
                <a:latin typeface="Myriad Pro" panose="020B0503030403020204" pitchFamily="34" charset="0"/>
              </a:rPr>
              <a:t>If no PCP, one is identified and assigned.</a:t>
            </a:r>
          </a:p>
        </p:txBody>
      </p:sp>
    </p:spTree>
    <p:extLst>
      <p:ext uri="{BB962C8B-B14F-4D97-AF65-F5344CB8AC3E}">
        <p14:creationId xmlns:p14="http://schemas.microsoft.com/office/powerpoint/2010/main" val="287913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uiExpand="1" build="p"/>
      <p:bldP spid="4" grpId="0" animBg="1"/>
    </p:bld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{8AA2C824-C6C3-9E48-9C03-9D655EF71DF9}tf10001057</Template>
  <TotalTime>14948</TotalTime>
  <Words>1632</Words>
  <Application>Microsoft Macintosh PowerPoint</Application>
  <PresentationFormat>Widescreen</PresentationFormat>
  <Paragraphs>351</Paragraphs>
  <Slides>26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24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51" baseType="lpstr">
      <vt:lpstr>911 Porscha</vt:lpstr>
      <vt:lpstr>a_RubricaCn</vt:lpstr>
      <vt:lpstr>Adobe Naskh Medium</vt:lpstr>
      <vt:lpstr>Arial</vt:lpstr>
      <vt:lpstr>Base 02</vt:lpstr>
      <vt:lpstr>Bebas Neue</vt:lpstr>
      <vt:lpstr>Berkeley</vt:lpstr>
      <vt:lpstr>Calibri</vt:lpstr>
      <vt:lpstr>Chalkduster</vt:lpstr>
      <vt:lpstr>Coneria Script Demo</vt:lpstr>
      <vt:lpstr>Copperplate</vt:lpstr>
      <vt:lpstr>Futura Condensed ExtraBold</vt:lpstr>
      <vt:lpstr>Futura Condensed ExtraBold</vt:lpstr>
      <vt:lpstr>Futura Condensed Medium</vt:lpstr>
      <vt:lpstr>GP_CasualScriptBold</vt:lpstr>
      <vt:lpstr>Myriad Pro</vt:lpstr>
      <vt:lpstr>Myriad Pro Cond</vt:lpstr>
      <vt:lpstr>Myriad Pro Light Cond</vt:lpstr>
      <vt:lpstr>Myriad Pro Regular</vt:lpstr>
      <vt:lpstr>Noteworthy</vt:lpstr>
      <vt:lpstr>Roboto</vt:lpstr>
      <vt:lpstr>Roboto Medium</vt:lpstr>
      <vt:lpstr>Trebuchet MS</vt:lpstr>
      <vt:lpstr>Wingdings</vt:lpstr>
      <vt:lpstr>Berlin</vt:lpstr>
      <vt:lpstr>PowerPoint Presentation</vt:lpstr>
      <vt:lpstr>What is ”Master•Care”?</vt:lpstr>
      <vt:lpstr>PowerPoint Presentation</vt:lpstr>
      <vt:lpstr>PowerPoint Presentation</vt:lpstr>
      <vt:lpstr>PowerPoint Presentation</vt:lpstr>
      <vt:lpstr>PowerPoint Presentation</vt:lpstr>
      <vt:lpstr>Big Changes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Impeccable Service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Strategies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Debra Peterson Draves</dc:creator>
  <cp:lastModifiedBy>Debra Peterson Draves</cp:lastModifiedBy>
  <cp:revision>19</cp:revision>
  <dcterms:created xsi:type="dcterms:W3CDTF">2021-06-11T18:53:57Z</dcterms:created>
  <dcterms:modified xsi:type="dcterms:W3CDTF">2021-12-10T23:08:26Z</dcterms:modified>
</cp:coreProperties>
</file>